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84" r:id="rId21"/>
    <p:sldId id="27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E2984-4D6F-439A-92D5-0EBC58D7C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281C4C-3309-4E65-8DE9-21B4693F7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66B999-AD2B-472D-946A-0CA6E9FD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580-1836-4C5F-9CFF-2AB4B18AF9BF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207BF6-4FAD-4093-957B-DA6E9B787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618845-C2FB-44B6-825E-9BCCABAF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39FD1-C11F-4194-A525-69140587D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89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E4A2A6-E057-4AE8-B0F5-304DB5C3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B04560-7D24-4FE1-9D0B-D3480BC2C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A1FD0E-EEA3-4D64-80EF-99FBD2963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580-1836-4C5F-9CFF-2AB4B18AF9BF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DB398D-995B-4CAE-9E11-9E050DCA7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2BF81C-DE01-4FB5-B3FA-F0410EE1A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39FD1-C11F-4194-A525-69140587D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073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DE1B8EC-9F7A-4937-AF03-8E24328447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C00BF4-915A-40A7-8402-65934BCBA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CC42AC-C996-4051-A39B-F6E9FD940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580-1836-4C5F-9CFF-2AB4B18AF9BF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6FF87A-38C0-45DD-A345-B51394658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8C7A80-AE04-4D15-B81D-90012E90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39FD1-C11F-4194-A525-69140587D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959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9C2AF-4D8A-4F4C-B1EC-2F116A92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0911BA-1D06-46DE-8ADA-897AFB82C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F44197-01A1-4E21-8A89-C73C95C8C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580-1836-4C5F-9CFF-2AB4B18AF9BF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84D64A-649F-4F0A-A314-AF8EE1E85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AA0C8A-E6A2-4089-BDBC-C978C0A14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39FD1-C11F-4194-A525-69140587D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377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F52EE-61E0-4CFD-938C-D84A8D36D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661B4E-EFB0-4726-8120-599F32719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549249-083E-49EB-A301-BCD51D273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580-1836-4C5F-9CFF-2AB4B18AF9BF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A19A71-7748-452E-B5D4-9D114BE3F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F0B9F3-726D-4882-B7F3-95B8103B7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39FD1-C11F-4194-A525-69140587D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153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2AC90-0CAA-46EC-A01B-0046E7AC7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766B3A-E8FB-4879-B2DA-ABA378564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DC6A5C-5C59-4326-A6A3-9FA94837C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B57054-5826-4214-97FD-AEC8281BA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580-1836-4C5F-9CFF-2AB4B18AF9BF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624814-30B9-4683-9596-4035E18B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61651A-447F-4FCF-974C-9862522F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39FD1-C11F-4194-A525-69140587D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68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68BAE-BEDD-4A23-BEF5-ABFB0BF7C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DD4A9C-B7A7-439B-AEB5-A66B03C7B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91DA0F-91FA-4CB5-A9BE-B5FE53B24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E02CE8-4FD7-4BBD-8EB1-D379833926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5AF83B-95B7-450F-8F8F-F7CC66AB97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F01D8C8-3457-4599-9616-FD2386431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580-1836-4C5F-9CFF-2AB4B18AF9BF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6DBBCE0-4685-4EE8-9F0A-BC2867EE9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079FDB9-5CAA-4A8B-81AB-679ABE4C3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39FD1-C11F-4194-A525-69140587D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07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DA913-E2AF-4723-A08A-CEF8F554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579117-406D-4661-9DC7-856F15B83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580-1836-4C5F-9CFF-2AB4B18AF9BF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0B28695-4D00-4E53-B8AD-84AE26198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AE57D0-3F35-44FA-AF60-323247722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39FD1-C11F-4194-A525-69140587D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918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BA1FCE-1408-4820-A1F6-0D9C5F0E3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580-1836-4C5F-9CFF-2AB4B18AF9BF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D289A5-C989-4664-8B2C-85B1FCE14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2E8CBE-2DB7-4991-A848-CAC25093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39FD1-C11F-4194-A525-69140587D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624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74F7D-F1DA-41F0-A545-67A7D5D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2E7A24-F97E-4230-92FD-025AB53C4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0F222B-FD51-4104-952D-CDF748CB0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BB15AF-FF58-4C09-A663-20D2309F8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580-1836-4C5F-9CFF-2AB4B18AF9BF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71A49A-D19E-4048-82E0-B21C389D6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DBFFC5-3530-4319-8C17-2A7F7D06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39FD1-C11F-4194-A525-69140587D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28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F5F05-AE16-4446-8167-1A05FD14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989C80-B796-497B-998D-A520ED2492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96214D-DB7C-4A39-BE9B-1885C36EA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6E7B2A-E839-4886-A0B7-221626502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580-1836-4C5F-9CFF-2AB4B18AF9BF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6BE412-CDE2-4572-BFFF-A2425D4A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299085-CEC4-49B9-A871-6C7A59DE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39FD1-C11F-4194-A525-69140587D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90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86B63FA-8531-4473-97DF-F8C09FC5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C0E42E-A985-43AC-9366-23C700F44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E340C8-B796-4E9F-B856-087DCF6DCB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FF580-1836-4C5F-9CFF-2AB4B18AF9BF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3585C9-D3C8-466C-95D4-25FE250B6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6107D1-EA43-4994-B808-718246C15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39FD1-C11F-4194-A525-69140587D5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393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5.emf"/><Relationship Id="rId18" Type="http://schemas.openxmlformats.org/officeDocument/2006/relationships/image" Target="../media/image9.emf"/><Relationship Id="rId26" Type="http://schemas.openxmlformats.org/officeDocument/2006/relationships/image" Target="../media/image12.emf"/><Relationship Id="rId3" Type="http://schemas.openxmlformats.org/officeDocument/2006/relationships/image" Target="../media/image32.png"/><Relationship Id="rId21" Type="http://schemas.openxmlformats.org/officeDocument/2006/relationships/image" Target="../media/image10.wmf"/><Relationship Id="rId34" Type="http://schemas.openxmlformats.org/officeDocument/2006/relationships/image" Target="../media/image15.wmf"/><Relationship Id="rId12" Type="http://schemas.openxmlformats.org/officeDocument/2006/relationships/image" Target="../media/image4.emf"/><Relationship Id="rId17" Type="http://schemas.openxmlformats.org/officeDocument/2006/relationships/image" Target="../media/image8.png"/><Relationship Id="rId25" Type="http://schemas.openxmlformats.org/officeDocument/2006/relationships/image" Target="../media/image11.wmf"/><Relationship Id="rId33" Type="http://schemas.openxmlformats.org/officeDocument/2006/relationships/oleObject" Target="../embeddings/oleObject4.bin"/><Relationship Id="rId16" Type="http://schemas.openxmlformats.org/officeDocument/2006/relationships/image" Target="../media/image45.png"/><Relationship Id="rId20" Type="http://schemas.openxmlformats.org/officeDocument/2006/relationships/oleObject" Target="../embeddings/oleObject1.bin"/><Relationship Id="rId29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.emf"/><Relationship Id="rId24" Type="http://schemas.openxmlformats.org/officeDocument/2006/relationships/oleObject" Target="../embeddings/oleObject2.bin"/><Relationship Id="rId32" Type="http://schemas.openxmlformats.org/officeDocument/2006/relationships/image" Target="../media/image14.wmf"/><Relationship Id="rId15" Type="http://schemas.openxmlformats.org/officeDocument/2006/relationships/image" Target="../media/image7.emf"/><Relationship Id="rId23" Type="http://schemas.openxmlformats.org/officeDocument/2006/relationships/image" Target="../media/image10.wmf"/><Relationship Id="rId28" Type="http://schemas.openxmlformats.org/officeDocument/2006/relationships/image" Target="../media/image16.png"/><Relationship Id="rId36" Type="http://schemas.openxmlformats.org/officeDocument/2006/relationships/image" Target="../media/image15.wmf"/><Relationship Id="rId10" Type="http://schemas.openxmlformats.org/officeDocument/2006/relationships/image" Target="../media/image2.emf"/><Relationship Id="rId19" Type="http://schemas.openxmlformats.org/officeDocument/2006/relationships/image" Target="../media/image47.png"/><Relationship Id="rId31" Type="http://schemas.openxmlformats.org/officeDocument/2006/relationships/oleObject" Target="../embeddings/oleObject3.bin"/><Relationship Id="rId4" Type="http://schemas.openxmlformats.org/officeDocument/2006/relationships/image" Target="../media/image33.png"/><Relationship Id="rId9" Type="http://schemas.openxmlformats.org/officeDocument/2006/relationships/image" Target="../media/image1.emf"/><Relationship Id="rId14" Type="http://schemas.openxmlformats.org/officeDocument/2006/relationships/image" Target="../media/image6.emf"/><Relationship Id="rId22" Type="http://schemas.openxmlformats.org/officeDocument/2006/relationships/oleObject" Target="../embeddings/oleObject1.bin"/><Relationship Id="rId27" Type="http://schemas.openxmlformats.org/officeDocument/2006/relationships/image" Target="../media/image13.emf"/><Relationship Id="rId30" Type="http://schemas.openxmlformats.org/officeDocument/2006/relationships/image" Target="../media/image14.wmf"/><Relationship Id="rId35" Type="http://schemas.openxmlformats.org/officeDocument/2006/relationships/oleObject" Target="../embeddings/oleObject40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42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enwen.sogou.com/s/?w=%E5%8F%8D%E5%B0%84%E6%B3%A2&amp;ch=ww.xqy.chain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3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4.wmf"/><Relationship Id="rId3" Type="http://schemas.openxmlformats.org/officeDocument/2006/relationships/image" Target="../media/image17.png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7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3.png"/><Relationship Id="rId5" Type="http://schemas.openxmlformats.org/officeDocument/2006/relationships/image" Target="../media/image18.wmf"/><Relationship Id="rId15" Type="http://schemas.openxmlformats.org/officeDocument/2006/relationships/image" Target="../media/image25.wmf"/><Relationship Id="rId10" Type="http://schemas.openxmlformats.org/officeDocument/2006/relationships/image" Target="../media/image22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21.emf"/><Relationship Id="rId14" Type="http://schemas.openxmlformats.org/officeDocument/2006/relationships/oleObject" Target="../embeddings/oleObject8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14FEAD-E184-4ACD-BF38-A739020EA83D}"/>
              </a:ext>
            </a:extLst>
          </p:cNvPr>
          <p:cNvSpPr/>
          <p:nvPr/>
        </p:nvSpPr>
        <p:spPr>
          <a:xfrm>
            <a:off x="145715" y="130358"/>
            <a:ext cx="11755832" cy="1011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图示为两个同方向，同频率的谐振动的位移-时间曲线，则谐振动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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和谐振动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的相位差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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Ⅱ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 </a:t>
            </a:r>
            <a:r>
              <a:rPr lang="zh-CN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</a:t>
            </a:r>
            <a:endParaRPr lang="zh-CN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64DF7B-D86C-4814-B71B-C0C0B7C5034A}"/>
              </a:ext>
            </a:extLst>
          </p:cNvPr>
          <p:cNvSpPr txBox="1"/>
          <p:nvPr/>
        </p:nvSpPr>
        <p:spPr>
          <a:xfrm>
            <a:off x="399167" y="1174531"/>
            <a:ext cx="59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解：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7359464-87E2-4FE9-A6FE-BB3435AF57E8}"/>
              </a:ext>
            </a:extLst>
          </p:cNvPr>
          <p:cNvGrpSpPr/>
          <p:nvPr/>
        </p:nvGrpSpPr>
        <p:grpSpPr>
          <a:xfrm>
            <a:off x="1821325" y="1836594"/>
            <a:ext cx="2230995" cy="936357"/>
            <a:chOff x="1821325" y="959649"/>
            <a:chExt cx="2230995" cy="9363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84B9DBC2-0F11-446C-9A7D-D71E7CE62939}"/>
                    </a:ext>
                  </a:extLst>
                </p:cNvPr>
                <p:cNvSpPr/>
                <p:nvPr/>
              </p:nvSpPr>
              <p:spPr>
                <a:xfrm>
                  <a:off x="1821325" y="959649"/>
                  <a:ext cx="22203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zh-CN" altLang="en-US" i="0">
                            <a:latin typeface="Cambria Math" panose="02040503050406030204" pitchFamily="18" charset="0"/>
                          </a:rPr>
                          <m:t>cos</m:t>
                        </m:r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1325" y="959649"/>
                  <a:ext cx="2220351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1D42FB47-3CFD-4729-93AF-EB892F5CAA55}"/>
                    </a:ext>
                  </a:extLst>
                </p:cNvPr>
                <p:cNvSpPr/>
                <p:nvPr/>
              </p:nvSpPr>
              <p:spPr>
                <a:xfrm>
                  <a:off x="1821325" y="1526674"/>
                  <a:ext cx="22309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zh-CN" altLang="en-US" i="0">
                            <a:latin typeface="Cambria Math" panose="02040503050406030204" pitchFamily="18" charset="0"/>
                          </a:rPr>
                          <m:t>cos</m:t>
                        </m:r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1325" y="1526674"/>
                  <a:ext cx="2230995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1CA52B8-0FCC-4C9B-9621-4EB71F5CE915}"/>
              </a:ext>
            </a:extLst>
          </p:cNvPr>
          <p:cNvGrpSpPr/>
          <p:nvPr/>
        </p:nvGrpSpPr>
        <p:grpSpPr>
          <a:xfrm>
            <a:off x="1821325" y="3072437"/>
            <a:ext cx="6989267" cy="1170802"/>
            <a:chOff x="993914" y="2173428"/>
            <a:chExt cx="6989267" cy="1170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2B1B4E5C-583D-40B0-BC27-AAD4413990F2}"/>
                    </a:ext>
                  </a:extLst>
                </p:cNvPr>
                <p:cNvSpPr/>
                <p:nvPr/>
              </p:nvSpPr>
              <p:spPr>
                <a:xfrm>
                  <a:off x="993914" y="2173428"/>
                  <a:ext cx="11553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=0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时</m:t>
                        </m:r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914" y="2173428"/>
                  <a:ext cx="1155316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83129F9-2F11-47CA-8F4E-F65F451B61B6}"/>
                </a:ext>
              </a:extLst>
            </p:cNvPr>
            <p:cNvGrpSpPr/>
            <p:nvPr/>
          </p:nvGrpSpPr>
          <p:grpSpPr>
            <a:xfrm>
              <a:off x="2304096" y="2252661"/>
              <a:ext cx="5679085" cy="1091569"/>
              <a:chOff x="2236719" y="2937030"/>
              <a:chExt cx="5679085" cy="1091569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D8F23A1B-90F9-4D28-BE44-F04FB11CC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32934" y="2980598"/>
                <a:ext cx="571500" cy="3810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A42E56E9-401E-4474-88DF-24FF79BC0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29195" y="2980598"/>
                <a:ext cx="1200150" cy="381000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66D17D74-8B07-413E-92D3-021103449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28843" y="2972831"/>
                <a:ext cx="1009650" cy="381000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796BA3DF-1A8C-4EBA-87E5-61A7D3EE3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53754" y="2937030"/>
                <a:ext cx="1162050" cy="381000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7285A654-C173-4736-972C-B85DB2C9F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36719" y="3647599"/>
                <a:ext cx="952500" cy="381000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7F98589B-A0E5-481A-9055-A17C09E11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03207" y="3639020"/>
                <a:ext cx="1409700" cy="381000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CEB579EF-E7C3-4E30-A42A-1D1CA610C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53754" y="3577791"/>
                <a:ext cx="885825" cy="381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>
                    <a:extLst>
                      <a:ext uri="{FF2B5EF4-FFF2-40B4-BE49-F238E27FC236}">
                        <a16:creationId xmlns:a16="http://schemas.microsoft.com/office/drawing/2014/main" id="{812BCA6D-894A-4C54-A6F4-7FFCD4B6652C}"/>
                      </a:ext>
                    </a:extLst>
                  </p:cNvPr>
                  <p:cNvSpPr txBox="1"/>
                  <p:nvPr/>
                </p:nvSpPr>
                <p:spPr>
                  <a:xfrm>
                    <a:off x="4899446" y="3589459"/>
                    <a:ext cx="162491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" name="文本框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9446" y="3589459"/>
                    <a:ext cx="1624911" cy="369332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</p:grp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747F7CCB-DE5C-4D32-A1CB-44D83DE9BD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417" y="1374586"/>
            <a:ext cx="3966242" cy="1348766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1A81775F-6631-4D8B-9F66-52F02E6E3916}"/>
              </a:ext>
            </a:extLst>
          </p:cNvPr>
          <p:cNvGrpSpPr/>
          <p:nvPr/>
        </p:nvGrpSpPr>
        <p:grpSpPr>
          <a:xfrm>
            <a:off x="1821325" y="4512082"/>
            <a:ext cx="3447609" cy="657225"/>
            <a:chOff x="1066674" y="3669423"/>
            <a:chExt cx="3447609" cy="657225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75C1CDF-DB43-4E4F-B013-A4B1FD62EAE1}"/>
                </a:ext>
              </a:extLst>
            </p:cNvPr>
            <p:cNvSpPr txBox="1"/>
            <p:nvPr/>
          </p:nvSpPr>
          <p:spPr>
            <a:xfrm>
              <a:off x="1066674" y="3813370"/>
              <a:ext cx="1152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谐振动</a:t>
              </a:r>
              <a:r>
                <a:rPr lang="en-US" altLang="zh-CN" dirty="0"/>
                <a:t>I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E22798F4-2434-4846-B54A-8FD288ABE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590358" y="3669423"/>
              <a:ext cx="923925" cy="657225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7600D9F-1427-4BE5-9DB3-15B783628ADC}"/>
              </a:ext>
            </a:extLst>
          </p:cNvPr>
          <p:cNvGrpSpPr/>
          <p:nvPr/>
        </p:nvGrpSpPr>
        <p:grpSpPr>
          <a:xfrm>
            <a:off x="1821325" y="5284018"/>
            <a:ext cx="3382204" cy="383310"/>
            <a:chOff x="1821325" y="4946389"/>
            <a:chExt cx="3382204" cy="38331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D1D8F33-501C-44F7-8F47-0E49833B48C5}"/>
                </a:ext>
              </a:extLst>
            </p:cNvPr>
            <p:cNvGrpSpPr/>
            <p:nvPr/>
          </p:nvGrpSpPr>
          <p:grpSpPr>
            <a:xfrm>
              <a:off x="1821325" y="4960367"/>
              <a:ext cx="2310376" cy="369332"/>
              <a:chOff x="1046408" y="4549430"/>
              <a:chExt cx="2024727" cy="369332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E6F5C79-9059-4F8B-94F0-85EAF1DDFF34}"/>
                  </a:ext>
                </a:extLst>
              </p:cNvPr>
              <p:cNvSpPr txBox="1"/>
              <p:nvPr/>
            </p:nvSpPr>
            <p:spPr>
              <a:xfrm>
                <a:off x="1046408" y="4549430"/>
                <a:ext cx="11529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谐振动</a:t>
                </a:r>
                <a:r>
                  <a:rPr lang="en-US" altLang="zh-CN" dirty="0"/>
                  <a:t>II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0F7B1826-076F-4A5B-8F4A-4E0A1794B228}"/>
                      </a:ext>
                    </a:extLst>
                  </p:cNvPr>
                  <p:cNvSpPr txBox="1"/>
                  <p:nvPr/>
                </p:nvSpPr>
                <p:spPr>
                  <a:xfrm>
                    <a:off x="2358504" y="4583961"/>
                    <a:ext cx="71263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8504" y="4583961"/>
                    <a:ext cx="712631" cy="276999"/>
                  </a:xfrm>
                  <a:prstGeom prst="rect">
                    <a:avLst/>
                  </a:prstGeom>
                  <a:blipFill rotWithShape="1">
                    <a:blip r:embed="rId19"/>
                    <a:stretch>
                      <a:fillRect l="-4274" r="-6838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6" name="对象 25">
                  <a:hlinkClick r:id="" action="ppaction://ole?verb=0"/>
                  <a:extLst>
                    <a:ext uri="{FF2B5EF4-FFF2-40B4-BE49-F238E27FC236}">
                      <a16:creationId xmlns:a16="http://schemas.microsoft.com/office/drawing/2014/main" id="{C1412986-C405-42D3-9A81-44B545A91BD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531510"/>
                    </p:ext>
                  </p:extLst>
                </p:nvPr>
              </p:nvGraphicFramePr>
              <p:xfrm>
                <a:off x="4345009" y="4946389"/>
                <a:ext cx="858520" cy="37401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20" imgW="495300" imgH="215900" progId="Equation.KSEE3">
                        <p:embed/>
                      </p:oleObj>
                    </mc:Choice>
                    <mc:Fallback>
                      <p:oleObj r:id="rId20" imgW="495300" imgH="215900" progId="Equation.KSEE3">
                        <p:embed/>
                        <p:pic>
                          <p:nvPicPr>
                            <p:cNvPr id="26" name="对象 25">
                              <a:hlinkClick r:id="" action="ppaction://ole?verb=0"/>
                              <a:extLst>
                                <a:ext uri="{FF2B5EF4-FFF2-40B4-BE49-F238E27FC236}">
                                  <a16:creationId xmlns:a16="http://schemas.microsoft.com/office/drawing/2014/main" id="{C1412986-C405-42D3-9A81-44B545A91BD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345009" y="4946389"/>
                              <a:ext cx="858520" cy="37401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6" name="对象 25">
                  <a:hlinkClick r:id="" action="ppaction://ole?verb=0"/>
                  <a:extLst>
                    <a:ext uri="{FF2B5EF4-FFF2-40B4-BE49-F238E27FC236}">
                      <a16:creationId xmlns:a16="http://schemas.microsoft.com/office/drawing/2014/main" id="{C1412986-C405-42D3-9A81-44B545A91BD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531510"/>
                    </p:ext>
                  </p:extLst>
                </p:nvPr>
              </p:nvGraphicFramePr>
              <p:xfrm>
                <a:off x="4345009" y="4946389"/>
                <a:ext cx="858520" cy="37401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74" r:id="rId22" imgW="495300" imgH="215900" progId="Equation.KSEE3">
                        <p:embed/>
                      </p:oleObj>
                    </mc:Choice>
                    <mc:Fallback>
                      <p:oleObj r:id="rId22" imgW="495300" imgH="215900" progId="Equation.KSEE3">
                        <p:embed/>
                        <p:pic>
                          <p:nvPicPr>
                            <p:cNvPr id="15" name="对象 14">
                              <a:hlinkClick r:id="" action="ppaction://ole?verb=0"/>
                            </p:cNvPr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345009" y="4946389"/>
                              <a:ext cx="858520" cy="37401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aphicFrame>
        <p:nvGraphicFramePr>
          <p:cNvPr id="27" name="对象 26">
            <a:hlinkClick r:id="" action="ppaction://ole?verb=0"/>
            <a:extLst>
              <a:ext uri="{FF2B5EF4-FFF2-40B4-BE49-F238E27FC236}">
                <a16:creationId xmlns:a16="http://schemas.microsoft.com/office/drawing/2014/main" id="{EF70B101-63FC-41E3-8FB0-BE0739D5BB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5368364"/>
              </p:ext>
            </p:extLst>
          </p:nvPr>
        </p:nvGraphicFramePr>
        <p:xfrm>
          <a:off x="3270033" y="5908710"/>
          <a:ext cx="1986915" cy="699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1117600" imgH="393700" progId="Equation.KSEE3">
                  <p:embed/>
                </p:oleObj>
              </mc:Choice>
              <mc:Fallback>
                <p:oleObj r:id="rId24" imgW="1117600" imgH="393700" progId="Equation.KSEE3">
                  <p:embed/>
                  <p:pic>
                    <p:nvPicPr>
                      <p:cNvPr id="27" name="对象 2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EF70B101-63FC-41E3-8FB0-BE0739D5B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270033" y="5908710"/>
                        <a:ext cx="1986915" cy="699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图片 27">
            <a:extLst>
              <a:ext uri="{FF2B5EF4-FFF2-40B4-BE49-F238E27FC236}">
                <a16:creationId xmlns:a16="http://schemas.microsoft.com/office/drawing/2014/main" id="{487C4DF7-9278-4A85-B009-E3D1DEE14F2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09345" y="5929982"/>
            <a:ext cx="1952625" cy="65722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2A9211B-7D07-4017-A1F0-8F7BB35282A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09345" y="5286328"/>
            <a:ext cx="742950" cy="381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DC652518-945C-4C47-A209-0DDBA69D6245}"/>
              </a:ext>
            </a:extLst>
          </p:cNvPr>
          <p:cNvSpPr txBox="1"/>
          <p:nvPr/>
        </p:nvSpPr>
        <p:spPr>
          <a:xfrm>
            <a:off x="928254" y="1209750"/>
            <a:ext cx="11529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sym typeface="+mn-ea"/>
              </a:rPr>
              <a:t>方法一：</a:t>
            </a:r>
            <a:endParaRPr lang="zh-CN" altLang="en-US" sz="2000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47E3BD9-98E7-4AB5-B886-0F84C62A37BC}"/>
              </a:ext>
            </a:extLst>
          </p:cNvPr>
          <p:cNvGrpSpPr/>
          <p:nvPr/>
        </p:nvGrpSpPr>
        <p:grpSpPr>
          <a:xfrm>
            <a:off x="1929439" y="1114735"/>
            <a:ext cx="7709031" cy="872714"/>
            <a:chOff x="2041983" y="1114735"/>
            <a:chExt cx="7709031" cy="8727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FBEE187-18C7-4564-BDA3-29E324F8F8F4}"/>
                    </a:ext>
                  </a:extLst>
                </p:cNvPr>
                <p:cNvSpPr txBox="1"/>
                <p:nvPr/>
              </p:nvSpPr>
              <p:spPr>
                <a:xfrm>
                  <a:off x="2041983" y="1133882"/>
                  <a:ext cx="7709031" cy="853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由图可知些振动的周期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             </m:t>
                      </m:r>
                    </m:oMath>
                  </a14:m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角速度</a:t>
                  </a:r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    </a:t>
                  </a:r>
                  <a:endPara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130000"/>
                    </a:lnSpc>
                  </a:pPr>
                  <a:endPara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EFBEE187-18C7-4564-BDA3-29E324F8F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983" y="1133882"/>
                  <a:ext cx="7709031" cy="853567"/>
                </a:xfrm>
                <a:prstGeom prst="rect">
                  <a:avLst/>
                </a:prstGeom>
                <a:blipFill>
                  <a:blip r:embed="rId28"/>
                  <a:stretch>
                    <a:fillRect l="-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4" name="对象 33">
                  <a:hlinkClick r:id="" action="ppaction://ole?verb=0"/>
                  <a:extLst>
                    <a:ext uri="{FF2B5EF4-FFF2-40B4-BE49-F238E27FC236}">
                      <a16:creationId xmlns:a16="http://schemas.microsoft.com/office/drawing/2014/main" id="{E5D4B2E9-06DE-4978-9A74-6E79658885E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52431527"/>
                    </p:ext>
                  </p:extLst>
                </p:nvPr>
              </p:nvGraphicFramePr>
              <p:xfrm>
                <a:off x="4767818" y="1223022"/>
                <a:ext cx="952500" cy="37973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29" imgW="444500" imgH="177165" progId="Equation.DSMT4">
                        <p:embed/>
                      </p:oleObj>
                    </mc:Choice>
                    <mc:Fallback>
                      <p:oleObj r:id="rId29" imgW="444500" imgH="177165" progId="Equation.DSMT4">
                        <p:embed/>
                        <p:pic>
                          <p:nvPicPr>
                            <p:cNvPr id="34" name="对象 33">
                              <a:hlinkClick r:id="" action="ppaction://ole?verb=0"/>
                              <a:extLst>
                                <a:ext uri="{FF2B5EF4-FFF2-40B4-BE49-F238E27FC236}">
                                  <a16:creationId xmlns:a16="http://schemas.microsoft.com/office/drawing/2014/main" id="{E5D4B2E9-06DE-4978-9A74-6E79658885E5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767818" y="1223022"/>
                              <a:ext cx="952500" cy="37973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4" name="对象 33">
                  <a:hlinkClick r:id="" action="ppaction://ole?verb=0"/>
                  <a:extLst>
                    <a:ext uri="{FF2B5EF4-FFF2-40B4-BE49-F238E27FC236}">
                      <a16:creationId xmlns:a16="http://schemas.microsoft.com/office/drawing/2014/main" id="{E5D4B2E9-06DE-4978-9A74-6E79658885E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52431527"/>
                    </p:ext>
                  </p:extLst>
                </p:nvPr>
              </p:nvGraphicFramePr>
              <p:xfrm>
                <a:off x="4767818" y="1223022"/>
                <a:ext cx="952500" cy="37973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28" r:id="rId31" imgW="444500" imgH="177165" progId="Equation.DSMT4">
                        <p:embed/>
                      </p:oleObj>
                    </mc:Choice>
                    <mc:Fallback>
                      <p:oleObj r:id="rId31" imgW="444500" imgH="177165" progId="Equation.DSMT4">
                        <p:embed/>
                        <p:pic>
                          <p:nvPicPr>
                            <p:cNvPr id="14" name="对象 13">
                              <a:hlinkClick r:id="" action="ppaction://ole?verb=0"/>
                            </p:cNvPr>
                            <p:cNvPicPr/>
                            <p:nvPr/>
                          </p:nvPicPr>
                          <p:blipFill>
                            <a:blip r:embed="rId3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767818" y="1223022"/>
                              <a:ext cx="952500" cy="37973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5" name="对象 34">
                  <a:hlinkClick r:id="" action="ppaction://ole?verb=0"/>
                  <a:extLst>
                    <a:ext uri="{FF2B5EF4-FFF2-40B4-BE49-F238E27FC236}">
                      <a16:creationId xmlns:a16="http://schemas.microsoft.com/office/drawing/2014/main" id="{89DCB2AC-DA75-4BC1-8C7D-98FA56AB0E7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04031683"/>
                    </p:ext>
                  </p:extLst>
                </p:nvPr>
              </p:nvGraphicFramePr>
              <p:xfrm>
                <a:off x="6580689" y="1114735"/>
                <a:ext cx="1170305" cy="59563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33" imgW="774065" imgH="393700" progId="Equation.DSMT4">
                        <p:embed/>
                      </p:oleObj>
                    </mc:Choice>
                    <mc:Fallback>
                      <p:oleObj r:id="rId33" imgW="774065" imgH="393700" progId="Equation.DSMT4">
                        <p:embed/>
                        <p:pic>
                          <p:nvPicPr>
                            <p:cNvPr id="35" name="对象 34">
                              <a:hlinkClick r:id="" action="ppaction://ole?verb=0"/>
                              <a:extLst>
                                <a:ext uri="{FF2B5EF4-FFF2-40B4-BE49-F238E27FC236}">
                                  <a16:creationId xmlns:a16="http://schemas.microsoft.com/office/drawing/2014/main" id="{89DCB2AC-DA75-4BC1-8C7D-98FA56AB0E7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580689" y="1114735"/>
                              <a:ext cx="1170305" cy="59563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5" name="对象 34">
                  <a:hlinkClick r:id="" action="ppaction://ole?verb=0"/>
                  <a:extLst>
                    <a:ext uri="{FF2B5EF4-FFF2-40B4-BE49-F238E27FC236}">
                      <a16:creationId xmlns:a16="http://schemas.microsoft.com/office/drawing/2014/main" id="{89DCB2AC-DA75-4BC1-8C7D-98FA56AB0E7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04031683"/>
                    </p:ext>
                  </p:extLst>
                </p:nvPr>
              </p:nvGraphicFramePr>
              <p:xfrm>
                <a:off x="6580689" y="1114735"/>
                <a:ext cx="1170305" cy="59563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29" r:id="rId35" imgW="774065" imgH="393700" progId="Equation.DSMT4">
                        <p:embed/>
                      </p:oleObj>
                    </mc:Choice>
                    <mc:Fallback>
                      <p:oleObj r:id="rId35" imgW="774065" imgH="393700" progId="Equation.DSMT4">
                        <p:embed/>
                        <p:pic>
                          <p:nvPicPr>
                            <p:cNvPr id="15" name="对象 14">
                              <a:hlinkClick r:id="" action="ppaction://ole?verb=0"/>
                            </p:cNvPr>
                            <p:cNvPicPr/>
                            <p:nvPr/>
                          </p:nvPicPr>
                          <p:blipFill>
                            <a:blip r:embed="rId3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580689" y="1114735"/>
                              <a:ext cx="1170305" cy="59563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</p:spTree>
    <p:extLst>
      <p:ext uri="{BB962C8B-B14F-4D97-AF65-F5344CB8AC3E}">
        <p14:creationId xmlns:p14="http://schemas.microsoft.com/office/powerpoint/2010/main" val="288216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1503FECF-EA6A-4AEB-AC19-1CED6CAF0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18606"/>
                <a:ext cx="10515600" cy="383177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zh-CN" altLang="en-US" sz="20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相位角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φ</m:t>
                    </m:r>
                  </m:oMath>
                </a14:m>
                <a:r>
                  <a:rPr lang="zh-CN" altLang="en-US" sz="20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的计算：</a:t>
                </a:r>
              </a:p>
            </p:txBody>
          </p:sp>
        </mc:Choice>
        <mc:Fallback xmlns="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1503FECF-EA6A-4AEB-AC19-1CED6CAF0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18606"/>
                <a:ext cx="10515600" cy="383177"/>
              </a:xfrm>
              <a:prstGeom prst="rect">
                <a:avLst/>
              </a:prstGeom>
              <a:blipFill>
                <a:blip r:embed="rId2"/>
                <a:stretch>
                  <a:fillRect l="-638" t="-19048" b="-20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EC93C3B-2ECF-4C3F-B247-D2E795376B7C}"/>
                  </a:ext>
                </a:extLst>
              </p:cNvPr>
              <p:cNvSpPr txBox="1"/>
              <p:nvPr/>
            </p:nvSpPr>
            <p:spPr>
              <a:xfrm>
                <a:off x="3711187" y="1201783"/>
                <a:ext cx="4617226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仿宋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仿宋" panose="02010609060101010101" pitchFamily="49" charset="-122"/>
                                        </a:rPr>
                                        <m:t>0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−</m:t>
                                  </m:r>
                                  <m:r>
                                    <a:rPr lang="el-GR" altLang="zh-CN" b="0" i="1" smtClean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𝜔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仿宋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仿宋" panose="02010609060101010101" pitchFamily="49" charset="-122"/>
                                        </a:rPr>
                                        <m:t>0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𝑎𝑟𝑐𝑡𝑎𝑛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h𝑘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EC93C3B-2ECF-4C3F-B247-D2E795376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187" y="1201783"/>
                <a:ext cx="4617226" cy="91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50574A3-4A75-4B93-8815-C0A10D032716}"/>
              </a:ext>
            </a:extLst>
          </p:cNvPr>
          <p:cNvSpPr txBox="1"/>
          <p:nvPr/>
        </p:nvSpPr>
        <p:spPr>
          <a:xfrm>
            <a:off x="838200" y="3824090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我们可以得到振动方程如下：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">
                <a:extLst>
                  <a:ext uri="{FF2B5EF4-FFF2-40B4-BE49-F238E27FC236}">
                    <a16:creationId xmlns:a16="http://schemas.microsoft.com/office/drawing/2014/main" id="{6DB69A01-CF52-41B9-AB8A-13D3371F39F1}"/>
                  </a:ext>
                </a:extLst>
              </p:cNvPr>
              <p:cNvSpPr txBox="1"/>
              <p:nvPr/>
            </p:nvSpPr>
            <p:spPr>
              <a:xfrm>
                <a:off x="838200" y="2496641"/>
                <a:ext cx="9566190" cy="1026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由初始条件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(0)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&lt;</a:t>
                </a:r>
                <a:r>
                  <a:rPr lang="en-US" altLang="zh-CN" sz="20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0</a:t>
                </a:r>
                <a:r>
                  <a:rPr lang="zh-CN" altLang="en-US" sz="20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和</a:t>
                </a:r>
                <a:r>
                  <a:rPr lang="en-US" altLang="zh-CN" sz="2000" b="1" i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V</a:t>
                </a:r>
                <a:r>
                  <a:rPr lang="en-US" altLang="zh-CN" sz="20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(0)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&gt;</a:t>
                </a:r>
                <a:r>
                  <a:rPr lang="en-US" altLang="zh-CN" sz="2000" b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0</a:t>
                </a:r>
                <a:r>
                  <a:rPr lang="zh-CN" altLang="en-US" sz="20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可知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φ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为</m:t>
                    </m:r>
                  </m:oMath>
                </a14:m>
                <a:r>
                  <a:rPr lang="zh-CN" altLang="en-US" sz="20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第三象限角，所以</a:t>
                </a:r>
                <a:endParaRPr lang="en-US" altLang="zh-CN" sz="20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                                                                   </m:t>
                    </m:r>
                    <m:r>
                      <m:rPr>
                        <m:sty m:val="p"/>
                      </m:rPr>
                      <a:rPr lang="el-GR" altLang="zh-CN" sz="200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φ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𝑎𝑟𝑐𝑡𝑎𝑛</m:t>
                    </m:r>
                    <m:rad>
                      <m:radPr>
                        <m:degHide m:val="on"/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2</m:t>
                            </m:r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h𝑘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𝑔</m:t>
                            </m:r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𝑚</m:t>
                            </m:r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+</m:t>
                            </m:r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𝑀</m:t>
                            </m:r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)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2000" i="1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+</a:t>
                </a:r>
                <a:r>
                  <a:rPr lang="en-US" altLang="zh-CN" sz="2000" i="1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l-GR" altLang="zh-CN" sz="2000" i="1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π</a:t>
                </a:r>
                <a:endParaRPr lang="zh-CN" altLang="en-US" sz="2000" i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1">
                <a:extLst>
                  <a:ext uri="{FF2B5EF4-FFF2-40B4-BE49-F238E27FC236}">
                    <a16:creationId xmlns:a16="http://schemas.microsoft.com/office/drawing/2014/main" id="{6DB69A01-CF52-41B9-AB8A-13D3371F3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96641"/>
                <a:ext cx="9566190" cy="1026435"/>
              </a:xfrm>
              <a:prstGeom prst="rect">
                <a:avLst/>
              </a:prstGeom>
              <a:blipFill>
                <a:blip r:embed="rId4"/>
                <a:stretch>
                  <a:fillRect l="-701" t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F884B97-827D-4053-B6CF-A7480E30D127}"/>
                  </a:ext>
                </a:extLst>
              </p:cNvPr>
              <p:cNvSpPr txBox="1"/>
              <p:nvPr/>
            </p:nvSpPr>
            <p:spPr>
              <a:xfrm>
                <a:off x="2565358" y="4817934"/>
                <a:ext cx="7061284" cy="673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d>
                      <m:d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f>
                          <m:f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𝑔h</m:t>
                            </m:r>
                            <m:sSup>
                              <m:sSupPr>
                                <m:ctrlP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kumimoji="0" lang="en-US" altLang="zh-C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𝑀</m:t>
                            </m:r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den>
                        </m:f>
                      </m:e>
                    </m:rad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cos</m:t>
                    </m:r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⁡(</m:t>
                    </m:r>
                    <m:rad>
                      <m:radPr>
                        <m:degHide m:val="on"/>
                        <m:ctrlPr>
                          <a:rPr kumimoji="0" lang="en-US" altLang="zh-CN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0" lang="en-US" altLang="zh-CN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CN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num>
                          <m:den>
                            <m:r>
                              <a:rPr kumimoji="0" lang="en-US" altLang="zh-CN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  <m:r>
                              <a:rPr kumimoji="0" lang="en-US" altLang="zh-CN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zh-CN" sz="18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𝑀</m:t>
                            </m:r>
                          </m:den>
                        </m:f>
                      </m:e>
                    </m:rad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𝑡</m:t>
                    </m:r>
                    <m:r>
                      <a:rPr lang="en-US" altLang="zh-CN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𝑎𝑟𝑐𝑡𝑎𝑛</m:t>
                    </m:r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2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h𝑘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𝑔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𝑚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𝑀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)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altLang="zh-CN" i="1" dirty="0"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1" i="1" dirty="0" smtClean="0"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i="1" dirty="0" smtClean="0"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altLang="zh-CN" i="1" dirty="0" smtClean="0">
                        <a:latin typeface="Times New Roman" panose="020206030504050203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π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F884B97-827D-4053-B6CF-A7480E30D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358" y="4817934"/>
                <a:ext cx="7061284" cy="6738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9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6242A57-EBB4-4BA8-AFE4-1F6B9E5B5DD8}"/>
              </a:ext>
            </a:extLst>
          </p:cNvPr>
          <p:cNvSpPr/>
          <p:nvPr/>
        </p:nvSpPr>
        <p:spPr>
          <a:xfrm>
            <a:off x="621472" y="517648"/>
            <a:ext cx="10686288" cy="777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一平面简谐波在空间以速度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传播，已知p点的振动方程为y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Acos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t+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，就下面四种选定的坐标系。写出各自的波函数：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946EDD-8FCA-4528-987B-BC33EE6163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70" y="1480817"/>
            <a:ext cx="3806719" cy="2268516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6874F2-5060-4E11-AA87-E88763417A84}"/>
              </a:ext>
            </a:extLst>
          </p:cNvPr>
          <p:cNvSpPr txBox="1"/>
          <p:nvPr/>
        </p:nvSpPr>
        <p:spPr>
          <a:xfrm>
            <a:off x="531243" y="1209285"/>
            <a:ext cx="6803471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解：由题意知</a:t>
            </a:r>
            <a:endParaRPr lang="en-US" altLang="zh-CN" sz="20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AC12D0E-FE13-4AB4-ADE2-3207C19B1C0B}"/>
                  </a:ext>
                </a:extLst>
              </p:cNvPr>
              <p:cNvSpPr txBox="1"/>
              <p:nvPr/>
            </p:nvSpPr>
            <p:spPr>
              <a:xfrm>
                <a:off x="705911" y="1651258"/>
                <a:ext cx="6097604" cy="1077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</a:t>
                </a:r>
                <a:r>
                  <a:rPr lang="en-US" altLang="zh-CN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p</a:t>
                </a:r>
                <a:r>
                  <a:rPr lang="zh-CN" altLang="en-US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作为坐标原点，则距离</a:t>
                </a:r>
                <a:r>
                  <a:rPr lang="en-US" altLang="zh-CN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p</a:t>
                </a:r>
                <a:r>
                  <a:rPr lang="zh-CN" altLang="en-US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为</a:t>
                </a:r>
                <a:r>
                  <a:rPr lang="en-US" altLang="zh-CN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x</a:t>
                </a:r>
                <a:r>
                  <a:rPr lang="zh-CN" altLang="en-US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的任意一点的振动要比</a:t>
                </a:r>
                <a:r>
                  <a:rPr lang="en-US" altLang="zh-CN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p</a:t>
                </a:r>
                <a:r>
                  <a:rPr lang="zh-CN" altLang="en-US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落后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altLang="zh-CN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所以振动表达式为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AC12D0E-FE13-4AB4-ADE2-3207C19B1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11" y="1651258"/>
                <a:ext cx="6097604" cy="1077859"/>
              </a:xfrm>
              <a:prstGeom prst="rect">
                <a:avLst/>
              </a:prstGeom>
              <a:blipFill>
                <a:blip r:embed="rId3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EE6C3F8-02E9-4065-A179-45D0EF0D69E6}"/>
                  </a:ext>
                </a:extLst>
              </p:cNvPr>
              <p:cNvSpPr txBox="1"/>
              <p:nvPr/>
            </p:nvSpPr>
            <p:spPr>
              <a:xfrm>
                <a:off x="705911" y="2858935"/>
                <a:ext cx="6184230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(2)</a:t>
                </a:r>
                <a:r>
                  <a:rPr lang="zh-CN" altLang="en-US" sz="1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同理可知，</a:t>
                </a:r>
                <a:r>
                  <a:rPr lang="zh-CN" altLang="en-US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则距离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p</a:t>
                </a:r>
                <a:r>
                  <a:rPr lang="zh-CN" altLang="en-US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为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x</a:t>
                </a:r>
                <a:r>
                  <a:rPr lang="zh-CN" altLang="en-US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的任意一点的振动要比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p</a:t>
                </a:r>
                <a:r>
                  <a:rPr lang="zh-CN" altLang="en-US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超前</a:t>
                </a:r>
                <a14:m>
                  <m:oMath xmlns:m="http://schemas.openxmlformats.org/officeDocument/2006/math">
                    <m:r>
                      <a:rPr lang="zh-CN" alt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所以振动表达式为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𝐴𝑐𝑜𝑠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EE6C3F8-02E9-4065-A179-45D0EF0D6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11" y="2858935"/>
                <a:ext cx="6184230" cy="783869"/>
              </a:xfrm>
              <a:prstGeom prst="rect">
                <a:avLst/>
              </a:prstGeom>
              <a:blipFill>
                <a:blip r:embed="rId4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8F25A99-0D88-4239-BD73-A04A9867B6B9}"/>
                  </a:ext>
                </a:extLst>
              </p:cNvPr>
              <p:cNvSpPr txBox="1"/>
              <p:nvPr/>
            </p:nvSpPr>
            <p:spPr>
              <a:xfrm>
                <a:off x="705911" y="3642804"/>
                <a:ext cx="6184230" cy="1077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）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zh-CN" altLang="en-US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作为坐标原点，则距离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zh-CN" altLang="en-US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为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x</a:t>
                </a:r>
                <a:r>
                  <a:rPr lang="zh-CN" altLang="en-US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的任意一点的振动要比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p</a:t>
                </a:r>
                <a:r>
                  <a:rPr lang="zh-CN" altLang="en-US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落后</a:t>
                </a:r>
                <a14:m>
                  <m:oMath xmlns:m="http://schemas.openxmlformats.org/officeDocument/2006/math">
                    <m:r>
                      <a:rPr lang="zh-CN" alt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所以振动表达式为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num>
                          <m:den>
                            <m:r>
                              <a:rPr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d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8F25A99-0D88-4239-BD73-A04A9867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11" y="3642804"/>
                <a:ext cx="6184230" cy="1077859"/>
              </a:xfrm>
              <a:prstGeom prst="rect">
                <a:avLst/>
              </a:prstGeom>
              <a:blipFill>
                <a:blip r:embed="rId5"/>
                <a:stretch>
                  <a:fillRect l="-888" b="-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7545C67-E953-48B2-B3CD-7037B6AB71C5}"/>
                  </a:ext>
                </a:extLst>
              </p:cNvPr>
              <p:cNvSpPr txBox="1"/>
              <p:nvPr/>
            </p:nvSpPr>
            <p:spPr>
              <a:xfrm>
                <a:off x="705911" y="4888417"/>
                <a:ext cx="6184230" cy="1077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zh-CN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(4) O</a:t>
                </a:r>
                <a:r>
                  <a:rPr lang="zh-CN" altLang="en-US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作为坐标原点，则距离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zh-CN" altLang="en-US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为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x</a:t>
                </a:r>
                <a:r>
                  <a:rPr lang="zh-CN" altLang="en-US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的任意一点的振动要比</a:t>
                </a:r>
                <a:r>
                  <a:rPr lang="en-US" altLang="zh-CN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p</a:t>
                </a:r>
                <a:r>
                  <a:rPr lang="zh-CN" altLang="en-US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超前</a:t>
                </a:r>
                <a14:m>
                  <m:oMath xmlns:m="http://schemas.openxmlformats.org/officeDocument/2006/math">
                    <m:r>
                      <a:rPr lang="zh-CN" alt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altLang="zh-CN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sz="18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所以振动表达式为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num>
                          <m:den>
                            <m:r>
                              <a:rPr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d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7545C67-E953-48B2-B3CD-7037B6AB7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11" y="4888417"/>
                <a:ext cx="6184230" cy="1077859"/>
              </a:xfrm>
              <a:prstGeom prst="rect">
                <a:avLst/>
              </a:prstGeom>
              <a:blipFill>
                <a:blip r:embed="rId6"/>
                <a:stretch>
                  <a:fillRect l="-888" r="-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8F40E25-580E-4950-B79E-FE058D8C1866}"/>
                  </a:ext>
                </a:extLst>
              </p:cNvPr>
              <p:cNvSpPr txBox="1"/>
              <p:nvPr/>
            </p:nvSpPr>
            <p:spPr>
              <a:xfrm>
                <a:off x="7452160" y="4564770"/>
                <a:ext cx="4451818" cy="647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总结：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方向</m:t>
                    </m:r>
                  </m:oMath>
                </a14:m>
                <a:r>
                  <a:rPr lang="zh-CN" altLang="en-US" dirty="0"/>
                  <a:t>和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轴方向相同，在振动表达式中，空间项和时间项前面的符号相反。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8F40E25-580E-4950-B79E-FE058D8C1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160" y="4564770"/>
                <a:ext cx="4451818" cy="647293"/>
              </a:xfrm>
              <a:prstGeom prst="rect">
                <a:avLst/>
              </a:prstGeom>
              <a:blipFill>
                <a:blip r:embed="rId7"/>
                <a:stretch>
                  <a:fillRect l="-1094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53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7287F7-E9B8-4367-82B6-E70D14AD3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97" y="1521841"/>
            <a:ext cx="8175359" cy="2788650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4F34EED-3C5E-4FF5-BCB0-FA94CF1E7411}"/>
              </a:ext>
            </a:extLst>
          </p:cNvPr>
          <p:cNvSpPr/>
          <p:nvPr/>
        </p:nvSpPr>
        <p:spPr>
          <a:xfrm>
            <a:off x="654341" y="691819"/>
            <a:ext cx="10272739" cy="984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如图所示,BC为波密介质的反射面，波由P点反射，已知入射波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时刻的波形曲线，则反射波为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C87495-F402-45E1-8746-7B3CFA8D3043}"/>
              </a:ext>
            </a:extLst>
          </p:cNvPr>
          <p:cNvSpPr txBox="1"/>
          <p:nvPr/>
        </p:nvSpPr>
        <p:spPr>
          <a:xfrm>
            <a:off x="654341" y="4433399"/>
            <a:ext cx="5276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分析：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为波密介质的反射面，则因反射将产生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半波损失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即反射波与入射波在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点引起的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振动反相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。入射波在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点的振动方向沿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轴负方向，则反射波在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点的振动方向应该沿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轴正方向。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8D2C3B-8031-49DF-B310-A86B82351E88}"/>
              </a:ext>
            </a:extLst>
          </p:cNvPr>
          <p:cNvSpPr txBox="1"/>
          <p:nvPr/>
        </p:nvSpPr>
        <p:spPr>
          <a:xfrm>
            <a:off x="654341" y="5775903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镜像法判断：把波形补充完整，去掉半个波形，然后直接反射过去就是</a:t>
            </a:r>
            <a:r>
              <a:rPr lang="zh-CN" altLang="en-US" b="0" i="0" strike="noStrike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反射波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的波形了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234B3F-C69C-4D21-8208-73B332AB2E05}"/>
              </a:ext>
            </a:extLst>
          </p:cNvPr>
          <p:cNvSpPr txBox="1"/>
          <p:nvPr/>
        </p:nvSpPr>
        <p:spPr>
          <a:xfrm>
            <a:off x="8217702" y="4349378"/>
            <a:ext cx="2505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半波损失</a:t>
            </a:r>
          </a:p>
        </p:txBody>
      </p:sp>
    </p:spTree>
    <p:extLst>
      <p:ext uri="{BB962C8B-B14F-4D97-AF65-F5344CB8AC3E}">
        <p14:creationId xmlns:p14="http://schemas.microsoft.com/office/powerpoint/2010/main" val="42764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8554E0-5321-45F8-91C5-609CBA6AC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17" y="479215"/>
            <a:ext cx="5831316" cy="1989087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947F7886-809B-4E0C-91BC-83FCCEE9F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67" y="2758678"/>
            <a:ext cx="7001622" cy="1279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54AC05DF-08C3-47FD-867D-9A7ED6E828D6}"/>
              </a:ext>
            </a:extLst>
          </p:cNvPr>
          <p:cNvSpPr txBox="1"/>
          <p:nvPr/>
        </p:nvSpPr>
        <p:spPr>
          <a:xfrm>
            <a:off x="1053167" y="4729772"/>
            <a:ext cx="875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振动方向判断：入射波</a:t>
            </a:r>
            <a:r>
              <a:rPr lang="en-US" altLang="zh-CN" dirty="0"/>
              <a:t>P</a:t>
            </a:r>
            <a:r>
              <a:rPr lang="zh-CN" altLang="en-US" dirty="0"/>
              <a:t>点振动方向朝</a:t>
            </a:r>
            <a:r>
              <a:rPr lang="en-US" altLang="zh-CN" dirty="0"/>
              <a:t>y</a:t>
            </a:r>
            <a:r>
              <a:rPr lang="zh-CN" altLang="en-US" dirty="0"/>
              <a:t>轴的负方向，反射波与入射波相反。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07A368-F494-4F8F-9922-D27F2C2DA76B}"/>
              </a:ext>
            </a:extLst>
          </p:cNvPr>
          <p:cNvSpPr txBox="1"/>
          <p:nvPr/>
        </p:nvSpPr>
        <p:spPr>
          <a:xfrm>
            <a:off x="2810312" y="5327009"/>
            <a:ext cx="5813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沿着速度传播方向，上坡点的振动方向向下，下坡点的振动方向向上。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17A741-642E-4398-943C-F94F04A1E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9110773" y="4669507"/>
            <a:ext cx="1469584" cy="195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4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9E24AE-20DA-4238-9FE1-DB1AA0630AFD}"/>
              </a:ext>
            </a:extLst>
          </p:cNvPr>
          <p:cNvSpPr/>
          <p:nvPr/>
        </p:nvSpPr>
        <p:spPr>
          <a:xfrm>
            <a:off x="816864" y="345454"/>
            <a:ext cx="10722864" cy="2036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7.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已知平面余弦波使波源的振动周期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T=0.5s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，波长λ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10m，振幅A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0.1m。当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t=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0时，波源处振动的位移恰好为正方向的最大值，取波源处为坐标原点，并设此波沿x轴正方向传播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(1)写出此波的波函数。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(2)写出沿波传播方向距离波源为λ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处的振动方程。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(3)画出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 T/2时刻的波形曲线。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473454-93AB-4430-BFEE-46E7E04E6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792" y="2381589"/>
            <a:ext cx="3743884" cy="1937624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B4B0CCA-25B8-4917-8A29-1F03A61BFF87}"/>
                  </a:ext>
                </a:extLst>
              </p:cNvPr>
              <p:cNvSpPr txBox="1"/>
              <p:nvPr/>
            </p:nvSpPr>
            <p:spPr>
              <a:xfrm>
                <a:off x="341972" y="2739007"/>
                <a:ext cx="8053433" cy="406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解：</a:t>
                </a:r>
                <a:r>
                  <a:rPr lang="zh-CN" altLang="en-US" dirty="0">
                    <a:sym typeface="Wingdings" panose="05000000000000000000" pitchFamily="2" charset="2"/>
                  </a:rPr>
                  <a:t>（</a:t>
                </a:r>
                <a:r>
                  <a:rPr lang="en-US" altLang="zh-CN" dirty="0">
                    <a:sym typeface="Wingdings" panose="05000000000000000000" pitchFamily="2" charset="2"/>
                  </a:rPr>
                  <a:t>1</a:t>
                </a:r>
                <a:r>
                  <a:rPr lang="zh-CN" altLang="en-US" dirty="0">
                    <a:sym typeface="Wingdings" panose="05000000000000000000" pitchFamily="2" charset="2"/>
                  </a:rPr>
                  <a:t>）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由题意知：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当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t=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0时，波源处振动的位移恰好为正方向的最大值。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设此方程为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（</m:t>
                    </m:r>
                    <m:r>
                      <m:rPr>
                        <m:sty m:val="p"/>
                      </m:rP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x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t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）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𝐴𝑐𝑜𝑠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μ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a:rPr lang="zh-CN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𝜑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代入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已知条件可得：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dirty="0"/>
                  <a:t>        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0.1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cos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2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0.5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𝑡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𝜇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CN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+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𝜑</m:t>
                            </m:r>
                          </m:e>
                        </m:d>
                      </m:e>
                    </m:func>
                    <m:r>
                      <a:rPr lang="en-US" altLang="zh-CN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=0.1   </m:t>
                    </m:r>
                    <m:r>
                      <a:rPr lang="zh-CN" altLang="en-US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得到</m:t>
                    </m:r>
                    <m:r>
                      <a:rPr lang="zh-CN" altLang="en-US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𝜑</m:t>
                    </m:r>
                    <m:r>
                      <a:rPr lang="en-US" altLang="zh-CN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</m:oMath>
                </a14:m>
                <a:r>
                  <a:rPr lang="en-US" altLang="zh-CN" dirty="0"/>
                  <a:t>0</a:t>
                </a: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令余弦波的频率为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f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𝜇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  <a:ea typeface="宋体" panose="02010600030101010101" pitchFamily="2" charset="-122"/>
                  </a:rPr>
                  <a:t>=</a:t>
                </a:r>
                <a:r>
                  <a:rPr lang="en-US" altLang="zh-CN" dirty="0" err="1">
                    <a:latin typeface="Cambria Math" panose="02040503050406030204" pitchFamily="18" charset="0"/>
                    <a:ea typeface="宋体" panose="02010600030101010101" pitchFamily="2" charset="-122"/>
                  </a:rPr>
                  <a:t>f</a:t>
                </a:r>
                <a:r>
                  <a:rPr lang="en-US" altLang="zh-CN" i="1" dirty="0" err="1">
                    <a:latin typeface="微软雅黑" panose="020B0503020204020204" charset="-122"/>
                    <a:ea typeface="微软雅黑" panose="020B0503020204020204" charset="-122"/>
                    <a:cs typeface="Cambria Math" panose="02040503050406030204" pitchFamily="18" charset="0"/>
                  </a:rPr>
                  <a:t>λ</a:t>
                </a:r>
                <a:r>
                  <a:rPr lang="en-US" altLang="zh-CN" i="1" dirty="0">
                    <a:latin typeface="微软雅黑" panose="020B0503020204020204" charset="-122"/>
                    <a:ea typeface="微软雅黑" panose="020B0503020204020204" charset="-122"/>
                    <a:cs typeface="Cambria Math" panose="02040503050406030204" pitchFamily="18" charset="0"/>
                  </a:rPr>
                  <a:t>    </a:t>
                </a:r>
                <a:r>
                  <a:rPr lang="en-US" altLang="zh-CN" dirty="0">
                    <a:latin typeface="微软雅黑" panose="020B0503020204020204" charset="-122"/>
                    <a:ea typeface="微软雅黑" panose="020B0503020204020204" charset="-122"/>
                    <a:cs typeface="Cambria Math" panose="02040503050406030204" pitchFamily="18" charset="0"/>
                  </a:rPr>
                  <a:t>f=1/T </a:t>
                </a: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cs typeface="Cambria Math" panose="02040503050406030204" pitchFamily="18" charset="0"/>
                  </a:rPr>
                  <a:t>所以</a:t>
                </a:r>
                <a:r>
                  <a:rPr lang="en-US" altLang="zh-CN" dirty="0">
                    <a:latin typeface="微软雅黑" panose="020B0503020204020204" charset="-122"/>
                    <a:ea typeface="微软雅黑" panose="020B0503020204020204" charset="-122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num>
                      <m:den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altLang="zh-CN" dirty="0">
                    <a:latin typeface="Cambria Math" panose="02040503050406030204" pitchFamily="18" charset="0"/>
                    <a:ea typeface="宋体" panose="02010600030101010101" pitchFamily="2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𝑥𝑇</m:t>
                        </m:r>
                      </m:num>
                      <m:den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所以波动方程为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（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=0.1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𝑥𝑇</m:t>
                                    </m:r>
                                  </m:num>
                                  <m:den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=0.1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[4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]⁡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                                            =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0.1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⁡(4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         </a:t>
                </a:r>
              </a:p>
              <a:p>
                <a:r>
                  <a:rPr lang="en-US" altLang="zh-CN" dirty="0"/>
                  <a:t>           (2)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时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其振动方程为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（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=0.1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⁡(4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        </a:t>
                </a:r>
              </a:p>
              <a:p>
                <a:r>
                  <a:rPr lang="en-US" altLang="zh-CN" dirty="0"/>
                  <a:t>           (3)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)=0.1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 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当</a:t>
                </a:r>
                <a:r>
                  <a:rPr lang="en-US" altLang="zh-CN" dirty="0"/>
                  <a:t>x=0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时</a:t>
                </a:r>
                <a:r>
                  <a:rPr lang="zh-CN" altLang="en-US" dirty="0"/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y=-0.1,x=5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时，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                  	y=0.1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，所以波形曲线为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B4B0CCA-25B8-4917-8A29-1F03A61BF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72" y="2739007"/>
                <a:ext cx="8053433" cy="4069080"/>
              </a:xfrm>
              <a:prstGeom prst="rect">
                <a:avLst/>
              </a:prstGeom>
              <a:blipFill>
                <a:blip r:embed="rId3"/>
                <a:stretch>
                  <a:fillRect l="-606" t="-1198" b="-1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589B4BC-2D6A-4031-A85E-F57DAE963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741" y="4615973"/>
            <a:ext cx="2621896" cy="159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1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D648D2B-280E-420B-8A57-C4A31900C641}"/>
              </a:ext>
            </a:extLst>
          </p:cNvPr>
          <p:cNvSpPr/>
          <p:nvPr/>
        </p:nvSpPr>
        <p:spPr>
          <a:xfrm>
            <a:off x="1013472" y="594053"/>
            <a:ext cx="10165055" cy="4225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8.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一平面简谐波沿x轴正向一反射面入射，如图所示，入射波的振幅为A，周期为T，波长为</a:t>
            </a:r>
            <a:r>
              <a:rPr lang="el-GR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λ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t=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0时刻，在原点处的质元由平衡位置向位移为正的方向运动，入射波在界面处发生全反射，反射波的振幅等于入射波的振幅，而且反射点为波节。求：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(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)入射波的波函数；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(2) 反射波的波函数；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(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3) 求合成波，并标出因叠加面</a:t>
            </a:r>
            <a:endParaRPr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静止的各点的坐标。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0750ED-E21D-4F5D-A59F-77043A33A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4263" y="3429000"/>
            <a:ext cx="3774264" cy="275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82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853A3C-E8AD-4AD6-9149-6095A71F3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2867" y="126686"/>
            <a:ext cx="3602280" cy="26331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D7AF67A-0502-4DD3-BCA9-155749E39DC2}"/>
                  </a:ext>
                </a:extLst>
              </p:cNvPr>
              <p:cNvSpPr txBox="1"/>
              <p:nvPr/>
            </p:nvSpPr>
            <p:spPr>
              <a:xfrm>
                <a:off x="478171" y="482230"/>
                <a:ext cx="8049850" cy="2651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解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: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（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1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</a:t>
                </a:r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  <a:sym typeface="Wingdings" panose="05000000000000000000" pitchFamily="2" charset="2"/>
                  </a:rPr>
                  <a:t> y(</a:t>
                </a:r>
                <a:r>
                  <a:rPr lang="en-US" altLang="zh-CN" sz="2400" dirty="0" err="1">
                    <a:latin typeface="宋体" panose="02010600030101010101" pitchFamily="2" charset="-122"/>
                    <a:ea typeface="宋体" panose="02010600030101010101" pitchFamily="2" charset="-122"/>
                    <a:sym typeface="Wingdings" panose="05000000000000000000" pitchFamily="2" charset="2"/>
                  </a:rPr>
                  <a:t>x,t</a:t>
                </a:r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  <a:sym typeface="Wingdings" panose="05000000000000000000" pitchFamily="2" charset="2"/>
                  </a:rPr>
                  <a:t>)=A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cos</m:t>
                        </m:r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[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𝜔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u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𝜑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]</m:t>
                        </m:r>
                      </m:e>
                    </m:func>
                  </m:oMath>
                </a14:m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其中</a:t>
                </a:r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=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𝜋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𝑇</m:t>
                        </m:r>
                      </m:den>
                    </m:f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</a:t>
                </a:r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u=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λ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𝑇</m:t>
                        </m:r>
                      </m:den>
                    </m:f>
                  </m:oMath>
                </a14:m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           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由已知条件可写出入射波在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0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点的振动表达式</a:t>
                </a:r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</a:rPr>
                        <m:t>𝐴𝑐𝑜𝑠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</a:rPr>
                        <m:t>( 2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</a:rPr>
                        <m:t>𝜋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  <m:t>𝑡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  <m:t>𝑇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   则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入射波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的表达式为</a:t>
                </a:r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  <m:t>入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</a:rPr>
                        <m:t>𝐴𝑐𝑜𝑠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  <m:t>2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zh-CN" alt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λ</m:t>
                                  </m:r>
                                </m:den>
                              </m:f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  <m:t>3</m:t>
                              </m:r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华文楷体" panose="02010600040101010101" pitchFamily="2" charset="-122"/>
                        </a:rPr>
                        <m:t>m</m:t>
                      </m:r>
                    </m:oMath>
                  </m:oMathPara>
                </a14:m>
                <a:endPara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D7AF67A-0502-4DD3-BCA9-155749E39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71" y="482230"/>
                <a:ext cx="8049850" cy="2651431"/>
              </a:xfrm>
              <a:prstGeom prst="rect">
                <a:avLst/>
              </a:prstGeom>
              <a:blipFill>
                <a:blip r:embed="rId4"/>
                <a:stretch>
                  <a:fillRect l="-1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B3B65D-3DA0-491C-AF40-483CB0B6BC19}"/>
                  </a:ext>
                </a:extLst>
              </p:cNvPr>
              <p:cNvSpPr txBox="1"/>
              <p:nvPr/>
            </p:nvSpPr>
            <p:spPr>
              <a:xfrm>
                <a:off x="866401" y="3138851"/>
                <a:ext cx="9510324" cy="3669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500"/>
                  </a:lnSpc>
                </a:pP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（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2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）设反射波的表达式为</a:t>
                </a:r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lnSpc>
                    <a:spcPts val="4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  <m:t>反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Acos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zh-CN" alt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λ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latin typeface="华文楷体" panose="02010600040101010101" pitchFamily="2" charset="-122"/>
                  <a:ea typeface="Cambria Math" panose="02040503050406030204" pitchFamily="18" charset="0"/>
                </a:endParaRPr>
              </a:p>
              <a:p>
                <a:pPr>
                  <a:lnSpc>
                    <a:spcPts val="4500"/>
                  </a:lnSpc>
                </a:pPr>
                <a:r>
                  <a:rPr lang="zh-CN" altLang="en-US" sz="2400" dirty="0">
                    <a:solidFill>
                      <a:srgbClr val="92D05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r>
                  <a:rPr lang="en-US" altLang="zh-CN" sz="2400" dirty="0">
                    <a:solidFill>
                      <a:srgbClr val="92D05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       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当反射波到达原点时，相位比入射波落后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∆</m:t>
                    </m:r>
                    <m:r>
                      <a:rPr lang="zh-CN" altLang="en-US" sz="240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𝜑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=2×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3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4</m:t>
                        </m:r>
                      </m:den>
                    </m:f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  <a:ea typeface="华文楷体" panose="02010600040101010101" pitchFamily="2" charset="-122"/>
                        <a:sym typeface="Wingdings" panose="05000000000000000000" pitchFamily="2" charset="2"/>
                      </a:rPr>
                      <m:t>λ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×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2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𝜋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CN" altLang="en-US" sz="2400"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Wingdings" panose="05000000000000000000" pitchFamily="2" charset="2"/>
                          </a:rPr>
                          <m:t>λ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+</m:t>
                    </m:r>
                    <m:r>
                      <a:rPr lang="zh-CN" altLang="en-US" sz="240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𝜋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=4</m:t>
                    </m:r>
                    <m:r>
                      <a:rPr lang="zh-CN" altLang="en-US" sz="240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𝜋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(</m:t>
                    </m:r>
                    <m:r>
                      <a:rPr lang="zh-CN" altLang="en-US" sz="240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其中最后加的</m:t>
                    </m:r>
                    <m:r>
                      <a:rPr lang="zh-CN" altLang="en-US" sz="240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𝜋</m:t>
                    </m:r>
                    <m:r>
                      <a:rPr lang="zh-CN" altLang="en-US" sz="240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是半波损失的相位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)</m:t>
                    </m:r>
                    <m:r>
                      <a:rPr lang="zh-CN" altLang="en-US" sz="240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。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的整数倍，故不影响方程的形式。则有</a:t>
                </a:r>
                <a:endParaRPr lang="en-US" altLang="zh-CN" sz="2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  <m:t>反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楷体" panose="02010600040101010101" pitchFamily="2" charset="-122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楷体" panose="02010600040101010101" pitchFamily="2" charset="-122"/>
                        </a:rPr>
                        <m:t>𝐴𝑐𝑜𝑠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  <m:t>2</m:t>
                          </m:r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  <a:sym typeface="Wingdings" panose="05000000000000000000" pitchFamily="2" charset="2"/>
                                    </a:rPr>
                                    <m:t>λ</m:t>
                                  </m:r>
                                </m:den>
                              </m:f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  <m:t>3</m:t>
                              </m:r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楷体" panose="02010600040101010101" pitchFamily="2" charset="-122"/>
                        </a:rPr>
                        <m:t>m</m:t>
                      </m:r>
                    </m:oMath>
                  </m:oMathPara>
                </a14:m>
                <a:endParaRPr lang="zh-CN" altLang="en-US" sz="2000" i="1" dirty="0">
                  <a:solidFill>
                    <a:schemeClr val="tx1"/>
                  </a:solidFill>
                  <a:latin typeface="Cambria Math" panose="02040503050406030204" pitchFamily="18" charset="0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0B3B65D-3DA0-491C-AF40-483CB0B6B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01" y="3138851"/>
                <a:ext cx="9510324" cy="3669274"/>
              </a:xfrm>
              <a:prstGeom prst="rect">
                <a:avLst/>
              </a:prstGeom>
              <a:blipFill>
                <a:blip r:embed="rId5"/>
                <a:stretch>
                  <a:fillRect l="-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65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8042AAF-466C-44E6-86BA-2E934342C6BD}"/>
                  </a:ext>
                </a:extLst>
              </p:cNvPr>
              <p:cNvSpPr txBox="1"/>
              <p:nvPr/>
            </p:nvSpPr>
            <p:spPr>
              <a:xfrm>
                <a:off x="713064" y="838945"/>
                <a:ext cx="10276513" cy="5347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5100"/>
                  </a:lnSpc>
                </a:pP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合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入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反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𝐴𝑐𝑜𝑠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2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</a:rPr>
                                  <m:t>𝑇</m:t>
                                </m:r>
                              </m:den>
                            </m:f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zh-CN" alt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λ</m:t>
                                </m:r>
                              </m:den>
                            </m:f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  <m:t> 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  <m:t>3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𝐴𝑐𝑜𝑠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2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</a:rPr>
                                  <m:t>𝑇</m:t>
                                </m:r>
                              </m:den>
                            </m:f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zh-CN" altLang="en-US" sz="2400" i="1"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sym typeface="Wingdings" panose="05000000000000000000" pitchFamily="2" charset="2"/>
                                  </a:rPr>
                                  <m:t>λ</m:t>
                                </m:r>
                              </m:den>
                            </m:f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  <m:t> 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  <m:t>3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华文楷体" panose="02010600040101010101" pitchFamily="2" charset="-122"/>
                </a:endParaRPr>
              </a:p>
              <a:p>
                <a:pPr algn="ctr">
                  <a:lnSpc>
                    <a:spcPts val="5100"/>
                  </a:lnSpc>
                </a:pPr>
                <a:endParaRPr lang="en-US" altLang="zh-CN" sz="2400" dirty="0">
                  <a:latin typeface="Cambria Math" panose="02040503050406030204" pitchFamily="18" charset="0"/>
                  <a:ea typeface="华文楷体" panose="02010600040101010101" pitchFamily="2" charset="-122"/>
                </a:endParaRPr>
              </a:p>
              <a:p>
                <a:pPr algn="ctr">
                  <a:lnSpc>
                    <a:spcPts val="51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smtClean="0">
                          <a:latin typeface="Cambria Math" panose="02040503050406030204" pitchFamily="18" charset="0"/>
                          <a:ea typeface="华文楷体" panose="02010600040101010101" pitchFamily="2" charset="-122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华文楷体" panose="02010600040101010101" pitchFamily="2" charset="-122"/>
                        </a:rPr>
                        <m:t>2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华文楷体" panose="02010600040101010101" pitchFamily="2" charset="-122"/>
                        </a:rPr>
                        <m:t>𝐴𝑐𝑜𝑠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</a:rPr>
                        <m:t>(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  <m:t>2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  <m:t>𝜋</m:t>
                          </m:r>
                        </m:num>
                        <m:den>
                          <m:r>
                            <a:rPr lang="zh-CN" altLang="en-US" sz="2400"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  <m:t>𝜆</m:t>
                          </m:r>
                        </m:den>
                      </m:f>
                      <m:r>
                        <a:rPr lang="en-US" altLang="zh-CN" sz="2400">
                          <a:latin typeface="Cambria Math" panose="02040503050406030204" pitchFamily="18" charset="0"/>
                          <a:ea typeface="华文楷体" panose="02010600040101010101" pitchFamily="2" charset="-122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</a:rPr>
                        <m:t>)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华文楷体" panose="02010600040101010101" pitchFamily="2" charset="-122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  <m:t>2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smtClean="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  <m:t>3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华文楷体" panose="02010600040101010101" pitchFamily="2" charset="-122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lnSpc>
                    <a:spcPts val="5100"/>
                  </a:lnSpc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	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静止即波节的位置，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所以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r>
                  <a:rPr lang="en-US" altLang="zh-CN" sz="2400" dirty="0">
                    <a:solidFill>
                      <a:srgbClr val="7030A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cos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2</m:t>
                        </m:r>
                        <m:r>
                          <a:rPr lang="zh-CN" alt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𝜋</m:t>
                        </m:r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𝑥</m:t>
                        </m:r>
                      </m:num>
                      <m:den>
                        <m:r>
                          <a:rPr lang="zh-CN" alt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𝜆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=0</m:t>
                    </m:r>
                  </m:oMath>
                </a14:m>
                <a:endParaRPr lang="en-US" altLang="zh-CN" sz="2400" b="0" dirty="0">
                  <a:solidFill>
                    <a:srgbClr val="7030A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lnSpc>
                    <a:spcPts val="5100"/>
                  </a:lnSpc>
                </a:pP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           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即</a:t>
                </a: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2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𝑥</m:t>
                        </m:r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𝜆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+1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 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fPr>
                      <m:num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sz="2400" b="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lnSpc>
                    <a:spcPts val="5100"/>
                  </a:lnSpc>
                </a:pPr>
                <a:r>
                  <a:rPr lang="en-US" altLang="zh-CN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           </a:t>
                </a:r>
                <a:r>
                  <a:rPr lang="zh-CN" altLang="en-US" sz="2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+1</m:t>
                        </m:r>
                      </m:e>
                    </m:d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fPr>
                      <m:num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𝜆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4</m:t>
                        </m:r>
                      </m:den>
                    </m:f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k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是</m:t>
                    </m:r>
                  </m:oMath>
                </a14:m>
                <a:r>
                  <a:rPr lang="zh-CN" altLang="en-US" sz="2400" b="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整数。则在图中</a:t>
                </a:r>
                <a:endParaRPr lang="en-US" altLang="zh-CN" sz="2400" b="0" i="1" dirty="0">
                  <a:latin typeface="Cambria Math" panose="02040503050406030204" pitchFamily="18" charset="0"/>
                  <a:ea typeface="华文楷体" panose="02010600040101010101" pitchFamily="2" charset="-122"/>
                </a:endParaRPr>
              </a:p>
              <a:p>
                <a:pPr>
                  <a:lnSpc>
                    <a:spcPts val="5100"/>
                  </a:lnSpc>
                </a:pPr>
                <a:r>
                  <a:rPr lang="en-US" altLang="zh-CN" sz="2400" b="0" dirty="0">
                    <a:ea typeface="华文楷体" panose="02010600040101010101" pitchFamily="2" charset="-122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4</m:t>
                        </m:r>
                      </m:den>
                    </m:f>
                    <m:r>
                      <a:rPr lang="zh-CN" altLang="en-US" sz="2400" i="1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,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4</m:t>
                        </m:r>
                      </m:den>
                    </m:f>
                    <m:r>
                      <a:rPr lang="zh-CN" altLang="en-US" sz="240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𝜆</m:t>
                    </m:r>
                  </m:oMath>
                </a14:m>
                <a:r>
                  <a:rPr lang="zh-CN" altLang="en-US" sz="2400" b="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处标注为静止点。</a:t>
                </a:r>
                <a:endParaRPr lang="en-US" altLang="zh-CN" sz="2400" b="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endParaRPr lang="en-US" altLang="zh-CN" sz="2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endPara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8042AAF-466C-44E6-86BA-2E934342C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64" y="838945"/>
                <a:ext cx="10276513" cy="53476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62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B147FD3-E3CA-421B-B846-1AE215BF0269}"/>
                  </a:ext>
                </a:extLst>
              </p:cNvPr>
              <p:cNvSpPr/>
              <p:nvPr/>
            </p:nvSpPr>
            <p:spPr>
              <a:xfrm>
                <a:off x="1040892" y="518114"/>
                <a:ext cx="10110216" cy="38788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9. 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已知</a:t>
                </a:r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t=T/2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时刻(T为周期)，某驻波的波形和某一沿x轴负方向传播的行波的波形如图所示，图中</a:t>
                </a:r>
                <a:r>
                  <a:rPr lang="el-GR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λ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为波长，</a:t>
                </a:r>
                <a:r>
                  <a:rPr lang="en-US" altLang="zh-CN" sz="2400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a,b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两点的</a:t>
                </a:r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| </a:t>
                </a:r>
                <a:r>
                  <a:rPr lang="en-US" altLang="zh-CN" sz="2400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baseline="-25000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| = | </a:t>
                </a:r>
                <a:r>
                  <a:rPr lang="en-US" altLang="zh-CN" sz="2400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baseline="-25000" dirty="0" err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|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，则</a:t>
                </a: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-342900">
                  <a:lnSpc>
                    <a:spcPct val="130000"/>
                  </a:lnSpc>
                  <a:buAutoNum type="arabicParenBoth"/>
                </a:pP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对驻波来说，它们的相位差为多少？</a:t>
                </a: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-342900">
                  <a:lnSpc>
                    <a:spcPct val="130000"/>
                  </a:lnSpc>
                  <a:buAutoNum type="arabicParenBoth"/>
                </a:pP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对行波来说，</a:t>
                </a:r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两点的相位差为多少？</a:t>
                </a: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-342900">
                  <a:lnSpc>
                    <a:spcPct val="130000"/>
                  </a:lnSpc>
                  <a:buAutoNum type="arabicParenBoth"/>
                </a:pP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该行波的波函数？</a:t>
                </a: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解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：（</a:t>
                </a:r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）对驻波来说，</a:t>
                </a:r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a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、</a:t>
                </a:r>
                <a:r>
                  <a:rPr lang="en-US" altLang="zh-CN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b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两点的振幅</a:t>
                </a: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大小相等，方向相反，所以相位差为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𝜋</m:t>
                    </m:r>
                  </m:oMath>
                </a14:m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B147FD3-E3CA-421B-B846-1AE215BF0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92" y="518114"/>
                <a:ext cx="10110216" cy="3878819"/>
              </a:xfrm>
              <a:prstGeom prst="rect">
                <a:avLst/>
              </a:prstGeom>
              <a:blipFill>
                <a:blip r:embed="rId2"/>
                <a:stretch>
                  <a:fillRect l="-965" t="-157" b="-2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E09DF4A-1AA1-436A-AC6D-CFD09ABE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316" y="3009551"/>
            <a:ext cx="4261916" cy="2147225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2076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43F0415-A6EB-484E-86FA-E826C014BD7D}"/>
                  </a:ext>
                </a:extLst>
              </p:cNvPr>
              <p:cNvSpPr txBox="1"/>
              <p:nvPr/>
            </p:nvSpPr>
            <p:spPr>
              <a:xfrm>
                <a:off x="716671" y="4565352"/>
                <a:ext cx="1976653" cy="739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43F0415-A6EB-484E-86FA-E826C014B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71" y="4565352"/>
                <a:ext cx="1976653" cy="739946"/>
              </a:xfrm>
              <a:prstGeom prst="rect">
                <a:avLst/>
              </a:prstGeom>
              <a:blipFill>
                <a:blip r:embed="rId2"/>
                <a:stretch>
                  <a:fillRect l="-2778" b="-4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36A950A2-DB39-4116-BC40-2D8DB24EC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76" y="5608970"/>
            <a:ext cx="2129790" cy="634365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5B712FF5-C5C3-4F64-9BB9-349BC5F1D9F6}"/>
              </a:ext>
            </a:extLst>
          </p:cNvPr>
          <p:cNvSpPr/>
          <p:nvPr/>
        </p:nvSpPr>
        <p:spPr>
          <a:xfrm>
            <a:off x="3966246" y="5372122"/>
            <a:ext cx="4259507" cy="157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F6F5115-9842-447B-9C7B-9860069BB0EE}"/>
                  </a:ext>
                </a:extLst>
              </p:cNvPr>
              <p:cNvSpPr txBox="1"/>
              <p:nvPr/>
            </p:nvSpPr>
            <p:spPr>
              <a:xfrm>
                <a:off x="8669263" y="5133655"/>
                <a:ext cx="228156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lang="zh-CN" altLang="en-US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lang="zh-CN" altLang="en-US" dirty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F6F5115-9842-447B-9C7B-9860069BB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263" y="5133655"/>
                <a:ext cx="2281561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7B6549E-EF7B-460B-B386-011B372EBECF}"/>
                  </a:ext>
                </a:extLst>
              </p:cNvPr>
              <p:cNvSpPr txBox="1"/>
              <p:nvPr/>
            </p:nvSpPr>
            <p:spPr>
              <a:xfrm>
                <a:off x="716671" y="882277"/>
                <a:ext cx="7084381" cy="3049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(3)</a:t>
                </a:r>
                <a:r>
                  <a:rPr lang="zh-CN" altLang="en-US" dirty="0"/>
                  <a:t>坐标原点的振动方程为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（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则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</m:fName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)=−1,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即</m:t>
                            </m:r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/>
                  <a:t>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         =</m:t>
                    </m:r>
                  </m:oMath>
                </a14:m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7B6549E-EF7B-460B-B386-011B372EB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71" y="882277"/>
                <a:ext cx="7084381" cy="3049905"/>
              </a:xfrm>
              <a:prstGeom prst="rect">
                <a:avLst/>
              </a:prstGeom>
              <a:blipFill>
                <a:blip r:embed="rId5"/>
                <a:stretch>
                  <a:fillRect l="-7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4B27CFEA-8770-4CBF-959F-C295A4924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726" y="1956038"/>
            <a:ext cx="4724809" cy="26093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E778C97-BECD-4902-AC5A-4634BA8242EA}"/>
                  </a:ext>
                </a:extLst>
              </p:cNvPr>
              <p:cNvSpPr txBox="1"/>
              <p:nvPr/>
            </p:nvSpPr>
            <p:spPr>
              <a:xfrm>
                <a:off x="4638214" y="4757606"/>
                <a:ext cx="2763801" cy="496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相位差公式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E778C97-BECD-4902-AC5A-4634BA824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14" y="4757606"/>
                <a:ext cx="2763801" cy="496674"/>
              </a:xfrm>
              <a:prstGeom prst="rect">
                <a:avLst/>
              </a:prstGeom>
              <a:blipFill>
                <a:blip r:embed="rId7"/>
                <a:stretch>
                  <a:fillRect l="-1987"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1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59193D21-5D04-428E-8D5F-D1B744F65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61" y="955918"/>
            <a:ext cx="2999246" cy="1019928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3415518-46A7-4F2F-A63A-290F90CF53A2}"/>
              </a:ext>
            </a:extLst>
          </p:cNvPr>
          <p:cNvSpPr txBox="1"/>
          <p:nvPr/>
        </p:nvSpPr>
        <p:spPr>
          <a:xfrm>
            <a:off x="467138" y="735496"/>
            <a:ext cx="5377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由旋转矢量法求初始相位，然后再求相位差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B46198A-EF4B-41DA-9DDD-967659F5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904" y="3150075"/>
            <a:ext cx="910590" cy="462915"/>
          </a:xfrm>
          <a:prstGeom prst="rect">
            <a:avLst/>
          </a:prstGeom>
        </p:spPr>
      </p:pic>
      <p:graphicFrame>
        <p:nvGraphicFramePr>
          <p:cNvPr id="29" name="对象 28">
            <a:hlinkClick r:id="" action="ppaction://ole?verb=0"/>
            <a:extLst>
              <a:ext uri="{FF2B5EF4-FFF2-40B4-BE49-F238E27FC236}">
                <a16:creationId xmlns:a16="http://schemas.microsoft.com/office/drawing/2014/main" id="{C9E9DA61-B9F4-4CF3-9869-2E3D4FC910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146781"/>
              </p:ext>
            </p:extLst>
          </p:nvPr>
        </p:nvGraphicFramePr>
        <p:xfrm>
          <a:off x="7961904" y="2350610"/>
          <a:ext cx="910590" cy="688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520700" imgH="393700" progId="Equation.KSEE3">
                  <p:embed/>
                </p:oleObj>
              </mc:Choice>
              <mc:Fallback>
                <p:oleObj r:id="rId4" imgW="520700" imgH="393700" progId="Equation.KSEE3">
                  <p:embed/>
                  <p:pic>
                    <p:nvPicPr>
                      <p:cNvPr id="29" name="对象 2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C9E9DA61-B9F4-4CF3-9869-2E3D4FC910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61904" y="2350610"/>
                        <a:ext cx="910590" cy="688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hlinkClick r:id="" action="ppaction://ole?verb=0"/>
            <a:extLst>
              <a:ext uri="{FF2B5EF4-FFF2-40B4-BE49-F238E27FC236}">
                <a16:creationId xmlns:a16="http://schemas.microsoft.com/office/drawing/2014/main" id="{BC6E46F7-5767-4D01-AC2B-534C6319F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497607"/>
              </p:ext>
            </p:extLst>
          </p:nvPr>
        </p:nvGraphicFramePr>
        <p:xfrm>
          <a:off x="7748544" y="3703795"/>
          <a:ext cx="1960880" cy="69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117600" imgH="393700" progId="Equation.KSEE3">
                  <p:embed/>
                </p:oleObj>
              </mc:Choice>
              <mc:Fallback>
                <p:oleObj r:id="rId6" imgW="1117600" imgH="393700" progId="Equation.KSEE3">
                  <p:embed/>
                  <p:pic>
                    <p:nvPicPr>
                      <p:cNvPr id="30" name="对象 29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BC6E46F7-5767-4D01-AC2B-534C6319F1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48544" y="3703795"/>
                        <a:ext cx="1960880" cy="690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4394A426-D462-4E84-BDB6-9F44E2811958}"/>
              </a:ext>
            </a:extLst>
          </p:cNvPr>
          <p:cNvSpPr txBox="1"/>
          <p:nvPr/>
        </p:nvSpPr>
        <p:spPr>
          <a:xfrm>
            <a:off x="344558" y="224459"/>
            <a:ext cx="11529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sym typeface="+mn-ea"/>
              </a:rPr>
              <a:t>方法二：</a:t>
            </a:r>
            <a:endParaRPr lang="zh-CN" altLang="en-US" sz="2000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E70E7D2-4E81-407C-BFDD-0BEE5BF97397}"/>
              </a:ext>
            </a:extLst>
          </p:cNvPr>
          <p:cNvGrpSpPr/>
          <p:nvPr/>
        </p:nvGrpSpPr>
        <p:grpSpPr>
          <a:xfrm>
            <a:off x="445770" y="1099820"/>
            <a:ext cx="5499735" cy="5010150"/>
            <a:chOff x="543" y="2029"/>
            <a:chExt cx="8661" cy="7890"/>
          </a:xfrm>
        </p:grpSpPr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19FFD1FF-D9C0-489D-A3B6-CDC8183D7332}"/>
                </a:ext>
              </a:extLst>
            </p:cNvPr>
            <p:cNvCxnSpPr/>
            <p:nvPr/>
          </p:nvCxnSpPr>
          <p:spPr>
            <a:xfrm flipH="1" flipV="1">
              <a:off x="2035" y="5682"/>
              <a:ext cx="2770" cy="1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31D910D-40AE-4AA6-83AE-5DE49F29ADD4}"/>
                </a:ext>
              </a:extLst>
            </p:cNvPr>
            <p:cNvGrpSpPr/>
            <p:nvPr/>
          </p:nvGrpSpPr>
          <p:grpSpPr>
            <a:xfrm>
              <a:off x="543" y="2029"/>
              <a:ext cx="8661" cy="7890"/>
              <a:chOff x="543" y="2029"/>
              <a:chExt cx="8661" cy="7890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511B77E6-34CF-4721-8B6F-BA0268974B81}"/>
                  </a:ext>
                </a:extLst>
              </p:cNvPr>
              <p:cNvSpPr/>
              <p:nvPr/>
            </p:nvSpPr>
            <p:spPr>
              <a:xfrm>
                <a:off x="2035" y="3099"/>
                <a:ext cx="5510" cy="551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138191AC-D5E6-4007-8535-6D0990758699}"/>
                  </a:ext>
                </a:extLst>
              </p:cNvPr>
              <p:cNvCxnSpPr/>
              <p:nvPr/>
            </p:nvCxnSpPr>
            <p:spPr>
              <a:xfrm>
                <a:off x="908" y="5697"/>
                <a:ext cx="829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090CED31-D0F4-4975-9BE7-C5945A81D7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35" y="9319"/>
                <a:ext cx="435" cy="600"/>
              </a:xfrm>
              <a:prstGeom prst="rect">
                <a:avLst/>
              </a:prstGeom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CBE63C69-0081-433F-917E-6D02EB99E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3" y="5854"/>
                <a:ext cx="510" cy="600"/>
              </a:xfrm>
              <a:prstGeom prst="rect">
                <a:avLst/>
              </a:prstGeom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0982A895-E593-4B51-A80F-ADAD4BFBE8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r="44845" b="4012"/>
              <a:stretch>
                <a:fillRect/>
              </a:stretch>
            </p:blipFill>
            <p:spPr>
              <a:xfrm>
                <a:off x="2023" y="2029"/>
                <a:ext cx="1158" cy="1677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A45B8ADF-ABBB-4D54-A64A-390E496F44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50" y="2532"/>
                <a:ext cx="700" cy="550"/>
              </a:xfrm>
              <a:prstGeom prst="rect">
                <a:avLst/>
              </a:prstGeom>
            </p:spPr>
          </p:pic>
        </p:grp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8B4AFCC5-53A6-4808-BE6E-423363BA36BF}"/>
                </a:ext>
              </a:extLst>
            </p:cNvPr>
            <p:cNvCxnSpPr/>
            <p:nvPr/>
          </p:nvCxnSpPr>
          <p:spPr>
            <a:xfrm flipV="1">
              <a:off x="4790" y="2938"/>
              <a:ext cx="43" cy="56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A85FAFD7-63BD-446C-8035-A7F2FBD49298}"/>
              </a:ext>
            </a:extLst>
          </p:cNvPr>
          <p:cNvCxnSpPr/>
          <p:nvPr/>
        </p:nvCxnSpPr>
        <p:spPr>
          <a:xfrm flipV="1">
            <a:off x="3169920" y="2621915"/>
            <a:ext cx="1475105" cy="7975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79BB9EF-051F-4866-881B-8308F42D85C8}"/>
              </a:ext>
            </a:extLst>
          </p:cNvPr>
          <p:cNvCxnSpPr/>
          <p:nvPr/>
        </p:nvCxnSpPr>
        <p:spPr>
          <a:xfrm>
            <a:off x="4634865" y="2621915"/>
            <a:ext cx="20320" cy="835025"/>
          </a:xfrm>
          <a:prstGeom prst="line">
            <a:avLst/>
          </a:prstGeom>
          <a:ln w="381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F4A991F-7BB0-4DBF-95E5-4BF61903CDA8}"/>
              </a:ext>
            </a:extLst>
          </p:cNvPr>
          <p:cNvCxnSpPr/>
          <p:nvPr/>
        </p:nvCxnSpPr>
        <p:spPr>
          <a:xfrm flipV="1">
            <a:off x="3169920" y="3428365"/>
            <a:ext cx="1504315" cy="11430"/>
          </a:xfrm>
          <a:prstGeom prst="line">
            <a:avLst/>
          </a:prstGeom>
          <a:ln w="47625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弧形 47">
            <a:extLst>
              <a:ext uri="{FF2B5EF4-FFF2-40B4-BE49-F238E27FC236}">
                <a16:creationId xmlns:a16="http://schemas.microsoft.com/office/drawing/2014/main" id="{45F5C6A1-E58E-4924-9867-224F3B6E4C84}"/>
              </a:ext>
            </a:extLst>
          </p:cNvPr>
          <p:cNvSpPr/>
          <p:nvPr/>
        </p:nvSpPr>
        <p:spPr>
          <a:xfrm>
            <a:off x="3328670" y="3249295"/>
            <a:ext cx="367030" cy="369570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9" name="对象 48">
            <a:hlinkClick r:id="" action="ppaction://ole?verb=0"/>
            <a:extLst>
              <a:ext uri="{FF2B5EF4-FFF2-40B4-BE49-F238E27FC236}">
                <a16:creationId xmlns:a16="http://schemas.microsoft.com/office/drawing/2014/main" id="{A6AED6DC-C616-4096-8F3A-EAF3FB3774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54120" y="2621915"/>
          <a:ext cx="3365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52400" imgH="165100" progId="Equation.DSMT4">
                  <p:embed/>
                </p:oleObj>
              </mc:Choice>
              <mc:Fallback>
                <p:oleObj r:id="rId12" imgW="152400" imgH="165100" progId="Equation.DSMT4">
                  <p:embed/>
                  <p:pic>
                    <p:nvPicPr>
                      <p:cNvPr id="49" name="对象 4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A6AED6DC-C616-4096-8F3A-EAF3FB3774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54120" y="2621915"/>
                        <a:ext cx="336550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>
            <a:hlinkClick r:id="" action="ppaction://ole?verb=0"/>
            <a:extLst>
              <a:ext uri="{FF2B5EF4-FFF2-40B4-BE49-F238E27FC236}">
                <a16:creationId xmlns:a16="http://schemas.microsoft.com/office/drawing/2014/main" id="{FE9D9EA3-5183-4155-AC89-E979DBDF3A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4435" y="3128010"/>
          <a:ext cx="229235" cy="271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39700" imgH="165100" progId="Equation.DSMT4">
                  <p:embed/>
                </p:oleObj>
              </mc:Choice>
              <mc:Fallback>
                <p:oleObj r:id="rId14" imgW="139700" imgH="165100" progId="Equation.DSMT4">
                  <p:embed/>
                  <p:pic>
                    <p:nvPicPr>
                      <p:cNvPr id="50" name="对象 49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FE9D9EA3-5183-4155-AC89-E979DBDF3A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734435" y="3128010"/>
                        <a:ext cx="229235" cy="271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7CEA9E36-5959-42C9-ADF2-54D2E1271295}"/>
              </a:ext>
            </a:extLst>
          </p:cNvPr>
          <p:cNvCxnSpPr/>
          <p:nvPr/>
        </p:nvCxnSpPr>
        <p:spPr>
          <a:xfrm>
            <a:off x="3150594" y="3413381"/>
            <a:ext cx="1" cy="18486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CAF63A9-EEFE-E6FB-9AA9-3CDB7AB0B42C}"/>
              </a:ext>
            </a:extLst>
          </p:cNvPr>
          <p:cNvSpPr txBox="1"/>
          <p:nvPr/>
        </p:nvSpPr>
        <p:spPr>
          <a:xfrm>
            <a:off x="3328670" y="1534160"/>
            <a:ext cx="7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110D02-EC63-0F50-82F2-699918697899}"/>
              </a:ext>
            </a:extLst>
          </p:cNvPr>
          <p:cNvSpPr txBox="1"/>
          <p:nvPr/>
        </p:nvSpPr>
        <p:spPr>
          <a:xfrm>
            <a:off x="5945505" y="3249295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580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8CABAC-1306-40C5-91BA-84BE7EE4032B}"/>
              </a:ext>
            </a:extLst>
          </p:cNvPr>
          <p:cNvSpPr/>
          <p:nvPr/>
        </p:nvSpPr>
        <p:spPr>
          <a:xfrm>
            <a:off x="982270" y="974759"/>
            <a:ext cx="9590297" cy="2111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 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一超声波探测器，在海水中发出一束频率为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0000Hz的超声波，刚好被向着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探测器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驶来的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潜艇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反射回来，两列波合成后得到频率为341Hz的拍，则潜艇的速率为</a:t>
            </a: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________</a:t>
            </a:r>
            <a:r>
              <a:rPr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。(设超声波在海水中的波速为1500m/s )</a:t>
            </a:r>
          </a:p>
        </p:txBody>
      </p:sp>
    </p:spTree>
    <p:extLst>
      <p:ext uri="{BB962C8B-B14F-4D97-AF65-F5344CB8AC3E}">
        <p14:creationId xmlns:p14="http://schemas.microsoft.com/office/powerpoint/2010/main" val="294526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44AFA6C-6460-4D34-9D48-FED6B0D7D8AE}"/>
              </a:ext>
            </a:extLst>
          </p:cNvPr>
          <p:cNvGrpSpPr/>
          <p:nvPr/>
        </p:nvGrpSpPr>
        <p:grpSpPr>
          <a:xfrm>
            <a:off x="562062" y="436228"/>
            <a:ext cx="9915788" cy="1342617"/>
            <a:chOff x="562062" y="436228"/>
            <a:chExt cx="9915788" cy="1342617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3D15089-FA4D-4DCF-A21D-3C102853BDFC}"/>
                </a:ext>
              </a:extLst>
            </p:cNvPr>
            <p:cNvSpPr txBox="1"/>
            <p:nvPr/>
          </p:nvSpPr>
          <p:spPr>
            <a:xfrm>
              <a:off x="562062" y="436228"/>
              <a:ext cx="9915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开始时，探测器不动，潜艇向着探测器驶来</a:t>
              </a:r>
              <a:endParaRPr lang="en-US" altLang="zh-CN" dirty="0"/>
            </a:p>
            <a:p>
              <a:endParaRPr lang="en-US" altLang="zh-CN" dirty="0"/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229C1B68-D88C-4A54-9F23-13F4ABADFD22}"/>
                </a:ext>
              </a:extLst>
            </p:cNvPr>
            <p:cNvCxnSpPr/>
            <p:nvPr/>
          </p:nvCxnSpPr>
          <p:spPr>
            <a:xfrm>
              <a:off x="2860646" y="746620"/>
              <a:ext cx="0" cy="38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4BEFCAE-B328-45F8-B3FF-DC8846F48DA6}"/>
                </a:ext>
              </a:extLst>
            </p:cNvPr>
            <p:cNvSpPr txBox="1"/>
            <p:nvPr/>
          </p:nvSpPr>
          <p:spPr>
            <a:xfrm>
              <a:off x="1753299" y="1132514"/>
              <a:ext cx="27767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波源静止，观察者运动</a:t>
              </a:r>
            </a:p>
            <a:p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B0DB29F-99DA-4FBC-B6F0-5A70DB2FA2E1}"/>
                  </a:ext>
                </a:extLst>
              </p:cNvPr>
              <p:cNvSpPr txBox="1"/>
              <p:nvPr/>
            </p:nvSpPr>
            <p:spPr>
              <a:xfrm>
                <a:off x="562062" y="1719729"/>
                <a:ext cx="8003098" cy="476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根据多普勒效应，潜艇接收到的超声波的频率为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=(1+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B0DB29F-99DA-4FBC-B6F0-5A70DB2FA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62" y="1719729"/>
                <a:ext cx="8003098" cy="476669"/>
              </a:xfrm>
              <a:prstGeom prst="rect">
                <a:avLst/>
              </a:prstGeom>
              <a:blipFill>
                <a:blip r:embed="rId2"/>
                <a:stretch>
                  <a:fillRect l="-609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A90D6FE-F8CB-4A82-8245-E2C1B9BF56BC}"/>
                  </a:ext>
                </a:extLst>
              </p:cNvPr>
              <p:cNvSpPr txBox="1"/>
              <p:nvPr/>
            </p:nvSpPr>
            <p:spPr>
              <a:xfrm>
                <a:off x="7929970" y="257754"/>
                <a:ext cx="4152550" cy="1143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观察者（潜艇）相对介质的速率</a:t>
                </a:r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介质中的波速</a:t>
                </a:r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波源的振动频率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A90D6FE-F8CB-4A82-8245-E2C1B9BF5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970" y="257754"/>
                <a:ext cx="4152550" cy="1143390"/>
              </a:xfrm>
              <a:prstGeom prst="rect">
                <a:avLst/>
              </a:prstGeom>
              <a:blipFill>
                <a:blip r:embed="rId3"/>
                <a:stretch>
                  <a:fillRect l="-441" b="-74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10C44AE7-F494-4835-B494-A1D28D18F74F}"/>
              </a:ext>
            </a:extLst>
          </p:cNvPr>
          <p:cNvGrpSpPr/>
          <p:nvPr/>
        </p:nvGrpSpPr>
        <p:grpSpPr>
          <a:xfrm>
            <a:off x="633368" y="2711614"/>
            <a:ext cx="5016617" cy="1204118"/>
            <a:chOff x="633368" y="2711614"/>
            <a:chExt cx="5016617" cy="120411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019AC69-1F3C-49BD-AC78-57750B79AE58}"/>
                </a:ext>
              </a:extLst>
            </p:cNvPr>
            <p:cNvSpPr txBox="1"/>
            <p:nvPr/>
          </p:nvSpPr>
          <p:spPr>
            <a:xfrm>
              <a:off x="633368" y="2711614"/>
              <a:ext cx="50166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潜艇反射超声波，成为新的波源</a:t>
              </a:r>
              <a:endParaRPr lang="en-US" altLang="zh-CN" dirty="0"/>
            </a:p>
            <a:p>
              <a:endParaRPr lang="zh-CN" altLang="en-US" dirty="0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9C3D6CA8-51DC-495E-BB06-C0C7B044A725}"/>
                </a:ext>
              </a:extLst>
            </p:cNvPr>
            <p:cNvCxnSpPr/>
            <p:nvPr/>
          </p:nvCxnSpPr>
          <p:spPr>
            <a:xfrm>
              <a:off x="2484539" y="3105703"/>
              <a:ext cx="0" cy="38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D650BCA-030B-4572-B847-6848E114BAC4}"/>
                </a:ext>
              </a:extLst>
            </p:cNvPr>
            <p:cNvSpPr txBox="1"/>
            <p:nvPr/>
          </p:nvSpPr>
          <p:spPr>
            <a:xfrm>
              <a:off x="1308683" y="3546400"/>
              <a:ext cx="2927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观察者静止，波源运动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C097DF-5EF2-4F6D-BB2B-CB2623C7EB5C}"/>
                  </a:ext>
                </a:extLst>
              </p:cNvPr>
              <p:cNvSpPr txBox="1"/>
              <p:nvPr/>
            </p:nvSpPr>
            <p:spPr>
              <a:xfrm>
                <a:off x="633368" y="4093465"/>
                <a:ext cx="6786694" cy="520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探测器接收到的反射回来的超声波频率为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C097DF-5EF2-4F6D-BB2B-CB2623C7E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68" y="4093465"/>
                <a:ext cx="6786694" cy="520592"/>
              </a:xfrm>
              <a:prstGeom prst="rect">
                <a:avLst/>
              </a:prstGeom>
              <a:blipFill>
                <a:blip r:embed="rId4"/>
                <a:stretch>
                  <a:fillRect l="-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6B013BA0-C6EA-4537-9237-DDC36E513E25}"/>
              </a:ext>
            </a:extLst>
          </p:cNvPr>
          <p:cNvGrpSpPr/>
          <p:nvPr/>
        </p:nvGrpSpPr>
        <p:grpSpPr>
          <a:xfrm>
            <a:off x="633368" y="4974672"/>
            <a:ext cx="10123479" cy="1389361"/>
            <a:chOff x="633368" y="4974672"/>
            <a:chExt cx="10123479" cy="138936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37B800-FC7F-4339-8478-AAB875FC6885}"/>
                </a:ext>
              </a:extLst>
            </p:cNvPr>
            <p:cNvSpPr txBox="1"/>
            <p:nvPr/>
          </p:nvSpPr>
          <p:spPr>
            <a:xfrm>
              <a:off x="633368" y="4974672"/>
              <a:ext cx="7931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拍频：在数值上等于两列波的频率之差的绝对值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002AFE72-C650-4913-8A21-AEAD7509443C}"/>
                    </a:ext>
                  </a:extLst>
                </p:cNvPr>
                <p:cNvSpPr txBox="1"/>
                <p:nvPr/>
              </p:nvSpPr>
              <p:spPr>
                <a:xfrm>
                  <a:off x="956345" y="5528485"/>
                  <a:ext cx="4142416" cy="6162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CFF0C92D-CBE9-4517-9E0C-209016E7F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345" y="5528485"/>
                  <a:ext cx="4142416" cy="6162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12A7B23E-9C9D-42D0-BADA-B5C81A2A1653}"/>
                    </a:ext>
                  </a:extLst>
                </p:cNvPr>
                <p:cNvSpPr txBox="1"/>
                <p:nvPr/>
              </p:nvSpPr>
              <p:spPr>
                <a:xfrm>
                  <a:off x="5763236" y="5515146"/>
                  <a:ext cx="4993611" cy="848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GB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GB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altLang="zh-CN" i="1"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altLang="zh-CN" i="1">
                                <a:latin typeface="Cambria Math" panose="02040503050406030204" pitchFamily="18" charset="0"/>
                              </a:rPr>
                              <m:t>1500</m:t>
                            </m:r>
                            <m:r>
                              <a:rPr lang="en-GB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altLang="zh-CN" i="1">
                                <a:latin typeface="Cambria Math" panose="02040503050406030204" pitchFamily="18" charset="0"/>
                              </a:rPr>
                              <m:t>341</m:t>
                            </m:r>
                          </m:num>
                          <m:den>
                            <m:r>
                              <a:rPr lang="en-GB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×30000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+341</m:t>
                            </m:r>
                          </m:den>
                        </m:f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8.48</m:t>
                        </m:r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altLang="zh-CN" dirty="0"/>
                </a:p>
                <a:p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4214846F-A175-4D01-A953-B203AC708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236" y="5515146"/>
                  <a:ext cx="4993611" cy="848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110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C6D10DD-85DA-42D5-A4EA-DD22D3FAF331}"/>
                  </a:ext>
                </a:extLst>
              </p:cNvPr>
              <p:cNvSpPr txBox="1"/>
              <p:nvPr/>
            </p:nvSpPr>
            <p:spPr>
              <a:xfrm>
                <a:off x="394283" y="100765"/>
                <a:ext cx="11797717" cy="157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、两质点沿着长为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的同一段直线作谐振动。每一个质点具有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1.5s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的周期，但位相相差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试问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(a)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当超前的质点出发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0.5s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后，落后的质点离开路径的一端，这时他们相隔多远（用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A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表示）？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(b)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这时它们是沿着同一方向运动呢？还是相向运动？或是相互分离？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C6D10DD-85DA-42D5-A4EA-DD22D3FAF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83" y="100765"/>
                <a:ext cx="11797717" cy="1576650"/>
              </a:xfrm>
              <a:prstGeom prst="rect">
                <a:avLst/>
              </a:prstGeom>
              <a:blipFill>
                <a:blip r:embed="rId2"/>
                <a:stretch>
                  <a:fillRect l="-568" b="-62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5AA065AA-9FB9-441A-A55F-4DE6F6CDE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78" b="57848"/>
          <a:stretch/>
        </p:blipFill>
        <p:spPr>
          <a:xfrm>
            <a:off x="1882286" y="1967120"/>
            <a:ext cx="7728345" cy="13952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873B3F-A11A-9AB5-6A71-4D4F597D5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152" b="37560"/>
          <a:stretch/>
        </p:blipFill>
        <p:spPr>
          <a:xfrm>
            <a:off x="1882286" y="3362325"/>
            <a:ext cx="7728345" cy="1190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302DB2-B5F5-D3DB-056E-8F70789FD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440" b="26848"/>
          <a:stretch/>
        </p:blipFill>
        <p:spPr>
          <a:xfrm>
            <a:off x="1882286" y="4552951"/>
            <a:ext cx="7728345" cy="628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66BD61-F8A2-8AFC-27D2-31709C5B3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52"/>
          <a:stretch/>
        </p:blipFill>
        <p:spPr>
          <a:xfrm>
            <a:off x="1882286" y="5181601"/>
            <a:ext cx="7728345" cy="157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7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08781D-B1D7-4864-AAD5-62CA1B3D3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627"/>
          <a:stretch/>
        </p:blipFill>
        <p:spPr>
          <a:xfrm>
            <a:off x="1818851" y="100341"/>
            <a:ext cx="8554297" cy="8902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0CCCAB7-3733-467C-81D5-F23AFB3174FB}"/>
              </a:ext>
            </a:extLst>
          </p:cNvPr>
          <p:cNvSpPr/>
          <p:nvPr/>
        </p:nvSpPr>
        <p:spPr>
          <a:xfrm>
            <a:off x="8866910" y="3428999"/>
            <a:ext cx="147782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6F8E60-2D10-4FD0-B980-625D39AEA5FA}"/>
              </a:ext>
            </a:extLst>
          </p:cNvPr>
          <p:cNvSpPr txBox="1"/>
          <p:nvPr/>
        </p:nvSpPr>
        <p:spPr>
          <a:xfrm>
            <a:off x="8769928" y="3327522"/>
            <a:ext cx="34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=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BCCD4F-A547-4BB7-7752-D52CFEEB4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73" b="64164"/>
          <a:stretch/>
        </p:blipFill>
        <p:spPr>
          <a:xfrm>
            <a:off x="1818851" y="990601"/>
            <a:ext cx="8554297" cy="14954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E281EB-4362-43BD-B6EF-2D9D8DD4E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36" b="31400"/>
          <a:stretch/>
        </p:blipFill>
        <p:spPr>
          <a:xfrm>
            <a:off x="1818851" y="2486025"/>
            <a:ext cx="8554297" cy="2181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90642D-B7BF-BEF6-040B-0B87A6CA4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600"/>
          <a:stretch/>
        </p:blipFill>
        <p:spPr>
          <a:xfrm>
            <a:off x="1818851" y="4667250"/>
            <a:ext cx="8554297" cy="209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1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80A678C-B0DF-4EFE-A507-0FC36F79FBFC}"/>
              </a:ext>
            </a:extLst>
          </p:cNvPr>
          <p:cNvSpPr txBox="1"/>
          <p:nvPr/>
        </p:nvSpPr>
        <p:spPr>
          <a:xfrm>
            <a:off x="428816" y="166411"/>
            <a:ext cx="11039911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、一物体沿</a:t>
            </a:r>
            <a:r>
              <a:rPr lang="en-US" altLang="zh-CN" dirty="0"/>
              <a:t>x</a:t>
            </a:r>
            <a:r>
              <a:rPr lang="zh-CN" altLang="en-US" dirty="0"/>
              <a:t>轴作谐振动，振幅为</a:t>
            </a:r>
            <a:r>
              <a:rPr lang="en-US" altLang="zh-CN" dirty="0"/>
              <a:t>10.0cm</a:t>
            </a:r>
            <a:r>
              <a:rPr lang="zh-CN" altLang="en-US" dirty="0"/>
              <a:t>，周期为</a:t>
            </a:r>
            <a:r>
              <a:rPr lang="en-US" altLang="zh-CN" dirty="0"/>
              <a:t>2.0s</a:t>
            </a:r>
            <a:r>
              <a:rPr lang="zh-CN" altLang="en-US" dirty="0"/>
              <a:t>，在</a:t>
            </a:r>
            <a:r>
              <a:rPr lang="en-US" altLang="zh-CN" dirty="0"/>
              <a:t>t=0</a:t>
            </a:r>
            <a:r>
              <a:rPr lang="zh-CN" altLang="en-US" dirty="0"/>
              <a:t>时，坐标为</a:t>
            </a:r>
            <a:r>
              <a:rPr lang="en-US" altLang="zh-CN" dirty="0"/>
              <a:t>5.0cm</a:t>
            </a:r>
            <a:r>
              <a:rPr lang="zh-CN" altLang="en-US" dirty="0"/>
              <a:t>，且向</a:t>
            </a:r>
            <a:r>
              <a:rPr lang="en-US" altLang="zh-CN" dirty="0"/>
              <a:t>x</a:t>
            </a:r>
            <a:r>
              <a:rPr lang="zh-CN" altLang="en-US" dirty="0"/>
              <a:t>轴负方向运动。求在</a:t>
            </a:r>
            <a:r>
              <a:rPr lang="en-US" altLang="zh-CN" dirty="0"/>
              <a:t>x=-6.0cm</a:t>
            </a:r>
            <a:r>
              <a:rPr lang="zh-CN" altLang="en-US" dirty="0"/>
              <a:t>处，沿</a:t>
            </a:r>
            <a:r>
              <a:rPr lang="en-US" altLang="zh-CN" dirty="0"/>
              <a:t>x</a:t>
            </a:r>
            <a:r>
              <a:rPr lang="zh-CN" altLang="en-US" dirty="0"/>
              <a:t>轴负方向运动时，物体的速度和加速度以及它从这个位置回到平衡位置所需最短时间。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BB7F92D-120B-424A-8CC9-A64E242EA71A}"/>
              </a:ext>
            </a:extLst>
          </p:cNvPr>
          <p:cNvGrpSpPr/>
          <p:nvPr/>
        </p:nvGrpSpPr>
        <p:grpSpPr>
          <a:xfrm>
            <a:off x="2881958" y="1072132"/>
            <a:ext cx="5329886" cy="1032893"/>
            <a:chOff x="1266738" y="1937857"/>
            <a:chExt cx="7077826" cy="117152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3B988E3-6CEE-41D4-9CE8-ADAD10375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787" t="11754" r="3" b="66318"/>
            <a:stretch/>
          </p:blipFill>
          <p:spPr>
            <a:xfrm>
              <a:off x="5825748" y="1937857"/>
              <a:ext cx="2518816" cy="117152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83FBA92-EB80-427D-91E1-A70C62BF7549}"/>
                </a:ext>
              </a:extLst>
            </p:cNvPr>
            <p:cNvSpPr/>
            <p:nvPr/>
          </p:nvSpPr>
          <p:spPr>
            <a:xfrm>
              <a:off x="1266738" y="2055303"/>
              <a:ext cx="2994869" cy="234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4CB6B73-2F54-463F-89A1-03129C3656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82"/>
          <a:stretch/>
        </p:blipFill>
        <p:spPr>
          <a:xfrm>
            <a:off x="2824751" y="5228848"/>
            <a:ext cx="5358112" cy="40800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0917D1B-5FF4-978E-213B-51298F6452F3}"/>
              </a:ext>
            </a:extLst>
          </p:cNvPr>
          <p:cNvGrpSpPr/>
          <p:nvPr/>
        </p:nvGrpSpPr>
        <p:grpSpPr>
          <a:xfrm>
            <a:off x="2881958" y="1175680"/>
            <a:ext cx="5329886" cy="1962236"/>
            <a:chOff x="1266738" y="2055303"/>
            <a:chExt cx="7077826" cy="222559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269EDB7-4614-C7E0-1F59-8B64B794F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845" t="33682" b="44390"/>
            <a:stretch/>
          </p:blipFill>
          <p:spPr>
            <a:xfrm>
              <a:off x="5686611" y="3109379"/>
              <a:ext cx="2657953" cy="117152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0D5ECEE-ED2F-D9D6-80FD-05B5449AE1C4}"/>
                </a:ext>
              </a:extLst>
            </p:cNvPr>
            <p:cNvSpPr/>
            <p:nvPr/>
          </p:nvSpPr>
          <p:spPr>
            <a:xfrm>
              <a:off x="1266738" y="2055303"/>
              <a:ext cx="2994869" cy="234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AE107FD-904C-4498-2679-93FF72507723}"/>
              </a:ext>
            </a:extLst>
          </p:cNvPr>
          <p:cNvGrpSpPr/>
          <p:nvPr/>
        </p:nvGrpSpPr>
        <p:grpSpPr>
          <a:xfrm>
            <a:off x="2881958" y="1175680"/>
            <a:ext cx="5329886" cy="3272494"/>
            <a:chOff x="1266738" y="2055303"/>
            <a:chExt cx="7077826" cy="371171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5F4E917-809B-153B-97F2-6870D52FA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211" t="56176" b="16573"/>
            <a:stretch/>
          </p:blipFill>
          <p:spPr>
            <a:xfrm>
              <a:off x="6141965" y="4311110"/>
              <a:ext cx="2202599" cy="1455907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FEC586D-761B-9FAF-9F8D-C3DD0BF4989F}"/>
                </a:ext>
              </a:extLst>
            </p:cNvPr>
            <p:cNvSpPr/>
            <p:nvPr/>
          </p:nvSpPr>
          <p:spPr>
            <a:xfrm>
              <a:off x="1266738" y="2055303"/>
              <a:ext cx="2994869" cy="234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3D9E3B3-525D-EB63-F3B9-F8F103D5F7E2}"/>
              </a:ext>
            </a:extLst>
          </p:cNvPr>
          <p:cNvGrpSpPr/>
          <p:nvPr/>
        </p:nvGrpSpPr>
        <p:grpSpPr>
          <a:xfrm>
            <a:off x="2824751" y="1175679"/>
            <a:ext cx="2385424" cy="719794"/>
            <a:chOff x="1190770" y="2055303"/>
            <a:chExt cx="3167725" cy="816402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EC18A84-6E25-F4DC-0DBC-8CC35914B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349" r="55720" b="70767"/>
            <a:stretch/>
          </p:blipFill>
          <p:spPr>
            <a:xfrm>
              <a:off x="1190770" y="2290193"/>
              <a:ext cx="3167725" cy="581512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BAF8A58-F89E-917B-401B-042D0F231D14}"/>
                </a:ext>
              </a:extLst>
            </p:cNvPr>
            <p:cNvSpPr/>
            <p:nvPr/>
          </p:nvSpPr>
          <p:spPr>
            <a:xfrm>
              <a:off x="1266738" y="2055303"/>
              <a:ext cx="2994869" cy="234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47EF1C-65D8-A254-E9CD-DC43EC514ADF}"/>
              </a:ext>
            </a:extLst>
          </p:cNvPr>
          <p:cNvGrpSpPr/>
          <p:nvPr/>
        </p:nvGrpSpPr>
        <p:grpSpPr>
          <a:xfrm>
            <a:off x="2824751" y="1175680"/>
            <a:ext cx="2814051" cy="2091394"/>
            <a:chOff x="1190770" y="2055303"/>
            <a:chExt cx="3736921" cy="237209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54DCEED-F19E-0FE4-F5A1-41B90EA37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9234" r="47763" b="41648"/>
            <a:stretch/>
          </p:blipFill>
          <p:spPr>
            <a:xfrm>
              <a:off x="1190770" y="2871702"/>
              <a:ext cx="3736921" cy="1555693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9FBB53C-E09C-A66C-2242-E7B280254406}"/>
                </a:ext>
              </a:extLst>
            </p:cNvPr>
            <p:cNvSpPr/>
            <p:nvPr/>
          </p:nvSpPr>
          <p:spPr>
            <a:xfrm>
              <a:off x="1266738" y="2055303"/>
              <a:ext cx="2994869" cy="234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030EA9F-5A7A-AB14-B514-14CF7545B1A5}"/>
              </a:ext>
            </a:extLst>
          </p:cNvPr>
          <p:cNvGrpSpPr/>
          <p:nvPr/>
        </p:nvGrpSpPr>
        <p:grpSpPr>
          <a:xfrm>
            <a:off x="2824751" y="1175680"/>
            <a:ext cx="3728448" cy="3272494"/>
            <a:chOff x="1190770" y="2055303"/>
            <a:chExt cx="4951195" cy="3711713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8B376A3-0B75-F971-21BB-E06EF66DD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8917" r="30789" b="16574"/>
            <a:stretch/>
          </p:blipFill>
          <p:spPr>
            <a:xfrm>
              <a:off x="1190770" y="4457603"/>
              <a:ext cx="4951195" cy="1309413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2B23FC3-413F-62B6-C28B-21F54221BFCF}"/>
                </a:ext>
              </a:extLst>
            </p:cNvPr>
            <p:cNvSpPr/>
            <p:nvPr/>
          </p:nvSpPr>
          <p:spPr>
            <a:xfrm>
              <a:off x="1266738" y="2055303"/>
              <a:ext cx="2994869" cy="234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374749A-37EF-17D2-48D4-260DDDF876A9}"/>
              </a:ext>
            </a:extLst>
          </p:cNvPr>
          <p:cNvGrpSpPr/>
          <p:nvPr/>
        </p:nvGrpSpPr>
        <p:grpSpPr>
          <a:xfrm>
            <a:off x="2824751" y="1175680"/>
            <a:ext cx="5387094" cy="4053168"/>
            <a:chOff x="1190770" y="2055303"/>
            <a:chExt cx="7153795" cy="4597166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AD700A0A-D9B8-8423-7153-92B62121D2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3992"/>
            <a:stretch/>
          </p:blipFill>
          <p:spPr>
            <a:xfrm>
              <a:off x="1190770" y="5797225"/>
              <a:ext cx="7153795" cy="855244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5154063-B934-5D40-3606-F26B52E2E6C1}"/>
                </a:ext>
              </a:extLst>
            </p:cNvPr>
            <p:cNvSpPr/>
            <p:nvPr/>
          </p:nvSpPr>
          <p:spPr>
            <a:xfrm>
              <a:off x="1266738" y="2055303"/>
              <a:ext cx="2994869" cy="234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4F13D722-2575-0FE0-9121-DB6728C1C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8"/>
          <a:stretch/>
        </p:blipFill>
        <p:spPr>
          <a:xfrm>
            <a:off x="2824751" y="5636856"/>
            <a:ext cx="5358112" cy="117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6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6E3E41-FA8B-4558-A3F6-5A036FCFA64D}"/>
              </a:ext>
            </a:extLst>
          </p:cNvPr>
          <p:cNvSpPr/>
          <p:nvPr/>
        </p:nvSpPr>
        <p:spPr>
          <a:xfrm>
            <a:off x="755874" y="150670"/>
            <a:ext cx="1053084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一轻弹簧的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劲度系数为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，下端悬一质量为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的盘子，今 有一质量为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的物体从离盘底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高处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自由下落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到盘中，并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和盘子粘在一起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，于是盘子开始振动。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(1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求此时的振动周期与空盘子作振动时的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周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期的比值?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(2) 取物体落入盘中后的平衡位置为坐标原点，坐标的正方向向下，并以碰撞结束时开时计时，试写出振动的振幅和振动方程。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9EF6DE-ACD8-455B-A964-B1D7339EA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812" y="2534032"/>
            <a:ext cx="2975964" cy="3571155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56372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2C128-93F7-442C-AF99-0B046E0EDDE9}"/>
              </a:ext>
            </a:extLst>
          </p:cNvPr>
          <p:cNvSpPr txBox="1">
            <a:spLocks/>
          </p:cNvSpPr>
          <p:nvPr/>
        </p:nvSpPr>
        <p:spPr>
          <a:xfrm>
            <a:off x="1816513" y="691355"/>
            <a:ext cx="7973291" cy="68307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物体与托盘粘结在一起的过程用时极短，因此可以应用动量守恒定律来计算初始时刻的初速度，计算如下：</a:t>
            </a:r>
          </a:p>
        </p:txBody>
      </p:sp>
      <p:pic>
        <p:nvPicPr>
          <p:cNvPr id="3" name="内容占位符 3">
            <a:extLst>
              <a:ext uri="{FF2B5EF4-FFF2-40B4-BE49-F238E27FC236}">
                <a16:creationId xmlns:a16="http://schemas.microsoft.com/office/drawing/2014/main" id="{C3958D54-8103-4A6B-A26D-CC9B2FF37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rcRect b="40705"/>
          <a:stretch>
            <a:fillRect/>
          </a:stretch>
        </p:blipFill>
        <p:spPr>
          <a:xfrm>
            <a:off x="704630" y="1926852"/>
            <a:ext cx="1949399" cy="2580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F9D7D8D-5350-4587-B285-8B0C9688CE49}"/>
                  </a:ext>
                </a:extLst>
              </p:cNvPr>
              <p:cNvSpPr txBox="1"/>
              <p:nvPr/>
            </p:nvSpPr>
            <p:spPr>
              <a:xfrm>
                <a:off x="5958693" y="2001717"/>
                <a:ext cx="1533881" cy="465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𝑔h</m:t>
                          </m:r>
                        </m:e>
                      </m:rad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F9D7D8D-5350-4587-B285-8B0C9688C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693" y="2001717"/>
                <a:ext cx="1533881" cy="465064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F74ACD-B362-42B2-AD6C-227A84ACABAB}"/>
                  </a:ext>
                </a:extLst>
              </p:cNvPr>
              <p:cNvSpPr txBox="1"/>
              <p:nvPr/>
            </p:nvSpPr>
            <p:spPr>
              <a:xfrm>
                <a:off x="5612615" y="2574429"/>
                <a:ext cx="23217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3F74ACD-B362-42B2-AD6C-227A84ACA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15" y="2574429"/>
                <a:ext cx="2321789" cy="40011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4FA1FFA-4C70-4AE8-AF4F-98626B396AEB}"/>
                  </a:ext>
                </a:extLst>
              </p:cNvPr>
              <p:cNvSpPr txBox="1"/>
              <p:nvPr/>
            </p:nvSpPr>
            <p:spPr>
              <a:xfrm>
                <a:off x="3503783" y="3601822"/>
                <a:ext cx="4909820" cy="532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即初始速度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                             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𝑀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𝑀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𝑚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𝑔h</m:t>
                        </m:r>
                      </m:e>
                    </m:rad>
                  </m:oMath>
                </a14:m>
                <a:endParaRPr lang="zh-CN" altLang="en-US" sz="20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4FA1FFA-4C70-4AE8-AF4F-98626B396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83" y="3601822"/>
                <a:ext cx="4909820" cy="532130"/>
              </a:xfrm>
              <a:prstGeom prst="rect">
                <a:avLst/>
              </a:prstGeom>
              <a:blipFill>
                <a:blip r:embed="rId6"/>
                <a:stretch>
                  <a:fillRect l="-1366" b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69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7A283E8A-8B75-4141-AF4B-E2DA45DDAC45}"/>
              </a:ext>
            </a:extLst>
          </p:cNvPr>
          <p:cNvSpPr txBox="1">
            <a:spLocks/>
          </p:cNvSpPr>
          <p:nvPr/>
        </p:nvSpPr>
        <p:spPr>
          <a:xfrm>
            <a:off x="838200" y="1497951"/>
            <a:ext cx="10515600" cy="35705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当振子距离平衡位置为</a:t>
            </a:r>
            <a:r>
              <a:rPr lang="en-US" altLang="zh-CN" sz="200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时，振子受到的作用力为：</a:t>
            </a:r>
            <a:endParaRPr lang="en-US" altLang="zh-CN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ABB23AD-B313-4B07-A64F-BC9AF6A6FE45}"/>
                  </a:ext>
                </a:extLst>
              </p:cNvPr>
              <p:cNvSpPr txBox="1"/>
              <p:nvPr/>
            </p:nvSpPr>
            <p:spPr>
              <a:xfrm>
                <a:off x="3642539" y="2078073"/>
                <a:ext cx="4906921" cy="674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𝐹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𝑚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𝑀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𝑔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𝑘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𝑚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𝑘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𝑔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zh-CN" altLang="en-US" sz="20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ABB23AD-B313-4B07-A64F-BC9AF6A6F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539" y="2078073"/>
                <a:ext cx="4906921" cy="674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95E1089-15A1-4323-9EDB-A2CEF2BEE2AA}"/>
              </a:ext>
            </a:extLst>
          </p:cNvPr>
          <p:cNvSpPr txBox="1"/>
          <p:nvPr/>
        </p:nvSpPr>
        <p:spPr>
          <a:xfrm>
            <a:off x="838200" y="3154661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所以物体的振动是简谐振动。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27E35A4-91D0-43A3-863C-78BC5835296F}"/>
                  </a:ext>
                </a:extLst>
              </p:cNvPr>
              <p:cNvSpPr txBox="1"/>
              <p:nvPr/>
            </p:nvSpPr>
            <p:spPr>
              <a:xfrm>
                <a:off x="838200" y="4104935"/>
                <a:ext cx="5385047" cy="1628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根据简谐振动的周期公式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=2</m:t>
                    </m:r>
                    <m:r>
                      <m:rPr>
                        <m:sty m:val="p"/>
                      </m:rPr>
                      <a:rPr lang="el-GR" altLang="zh-CN" sz="20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π</m:t>
                    </m:r>
                    <m:rad>
                      <m:radPr>
                        <m:degHide m:val="on"/>
                        <m:ctrlPr>
                          <a:rPr lang="el-GR" altLang="zh-CN" sz="20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l-GR" altLang="zh-CN" sz="20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𝑘</m:t>
                            </m:r>
                          </m:den>
                        </m:f>
                      </m:e>
                    </m:rad>
                    <m:r>
                      <a:rPr lang="zh-CN" altLang="en-US" sz="20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可以</m:t>
                    </m:r>
                  </m:oMath>
                </a14:m>
                <a:r>
                  <a:rPr lang="zh-CN" altLang="en-US" sz="20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得到：</a:t>
                </a:r>
                <a:endParaRPr lang="en-US" altLang="zh-CN" sz="20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𝑇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𝑀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0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27E35A4-91D0-43A3-863C-78BC5835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04935"/>
                <a:ext cx="5385047" cy="1628010"/>
              </a:xfrm>
              <a:prstGeom prst="rect">
                <a:avLst/>
              </a:prstGeom>
              <a:blipFill>
                <a:blip r:embed="rId3"/>
                <a:stretch>
                  <a:fillRect l="-1246" r="-5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63E24280-3800-4378-9432-6B93E2FB600A}"/>
              </a:ext>
            </a:extLst>
          </p:cNvPr>
          <p:cNvSpPr txBox="1"/>
          <p:nvPr/>
        </p:nvSpPr>
        <p:spPr>
          <a:xfrm>
            <a:off x="838200" y="851620"/>
            <a:ext cx="86367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en-US" sz="20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求此时的振动周期与空盘子作振动时的周期的比值</a:t>
            </a:r>
            <a:r>
              <a:rPr lang="en-US" altLang="zh-CN" sz="20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?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377A4D-1B7F-431E-8ECA-FBFEF6A37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205" y="1528728"/>
            <a:ext cx="1944793" cy="25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9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3A5593B-F6DE-408B-AAB2-4F234BA909AC}"/>
              </a:ext>
            </a:extLst>
          </p:cNvPr>
          <p:cNvSpPr txBox="1">
            <a:spLocks/>
          </p:cNvSpPr>
          <p:nvPr/>
        </p:nvSpPr>
        <p:spPr>
          <a:xfrm>
            <a:off x="838200" y="705394"/>
            <a:ext cx="10515600" cy="7402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(2)</a:t>
            </a:r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取物体落入盘中后的平衡位置为坐标原点，坐标的正方向向下，并以碰撞结束时开时计时，试写出振动的振幅和振动方程</a:t>
            </a:r>
            <a:endParaRPr lang="en-US" altLang="zh-CN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FE328BD-6BE1-4F08-94B3-85FD7F707A16}"/>
                  </a:ext>
                </a:extLst>
              </p:cNvPr>
              <p:cNvSpPr txBox="1"/>
              <p:nvPr/>
            </p:nvSpPr>
            <p:spPr>
              <a:xfrm>
                <a:off x="838200" y="1445623"/>
                <a:ext cx="58735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假设振动的振幅为</a:t>
                </a:r>
                <a:r>
                  <a:rPr lang="en-US" altLang="zh-CN" i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A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，振动的方程是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𝐴𝑐𝑜𝑠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(</m:t>
                    </m:r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ω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φ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)</m:t>
                    </m:r>
                  </m:oMath>
                </a14:m>
                <a:endParaRPr lang="zh-CN" altLang="en-US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FE328BD-6BE1-4F08-94B3-85FD7F707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45623"/>
                <a:ext cx="5873531" cy="646331"/>
              </a:xfrm>
              <a:prstGeom prst="rect">
                <a:avLst/>
              </a:prstGeom>
              <a:blipFill>
                <a:blip r:embed="rId2"/>
                <a:stretch>
                  <a:fillRect l="-935" t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1A2A784-DBDC-4713-B021-8D6590D6F486}"/>
              </a:ext>
            </a:extLst>
          </p:cNvPr>
          <p:cNvSpPr txBox="1"/>
          <p:nvPr/>
        </p:nvSpPr>
        <p:spPr>
          <a:xfrm>
            <a:off x="838200" y="1985797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则时间</a:t>
            </a:r>
            <a:r>
              <a:rPr lang="en-US" altLang="zh-CN" sz="200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t=0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时可得：</a:t>
            </a:r>
            <a:endParaRPr lang="zh-CN" altLang="en-US" sz="2000" i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AF2038B-B40A-4A9D-8BC7-6E2160C4C17E}"/>
                  </a:ext>
                </a:extLst>
              </p:cNvPr>
              <p:cNvSpPr txBox="1"/>
              <p:nvPr/>
            </p:nvSpPr>
            <p:spPr>
              <a:xfrm>
                <a:off x="4845209" y="2385907"/>
                <a:ext cx="2501582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𝐴𝑐𝑜𝑠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𝑀𝑔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AF2038B-B40A-4A9D-8BC7-6E2160C4C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209" y="2385907"/>
                <a:ext cx="2501582" cy="609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6E203FD-978F-493C-9C22-43185670BCAB}"/>
                  </a:ext>
                </a:extLst>
              </p:cNvPr>
              <p:cNvSpPr txBox="1"/>
              <p:nvPr/>
            </p:nvSpPr>
            <p:spPr>
              <a:xfrm>
                <a:off x="3929862" y="3032238"/>
                <a:ext cx="4413452" cy="615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𝑔h</m:t>
                          </m:r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6E203FD-978F-493C-9C22-43185670B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862" y="3032238"/>
                <a:ext cx="4413452" cy="6154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1EEECEDF-79BD-4ED7-B048-59E4FDCBFDA1}"/>
              </a:ext>
            </a:extLst>
          </p:cNvPr>
          <p:cNvSpPr txBox="1"/>
          <p:nvPr/>
        </p:nvSpPr>
        <p:spPr>
          <a:xfrm>
            <a:off x="838200" y="364772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因此，得到：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45F42DB-3EBF-4759-947B-B88AD344A596}"/>
                  </a:ext>
                </a:extLst>
              </p:cNvPr>
              <p:cNvSpPr txBox="1"/>
              <p:nvPr/>
            </p:nvSpPr>
            <p:spPr>
              <a:xfrm>
                <a:off x="3929862" y="4299087"/>
                <a:ext cx="4595489" cy="935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(0)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b="0" i="1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𝑔h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45F42DB-3EBF-4759-947B-B88AD344A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862" y="4299087"/>
                <a:ext cx="4595489" cy="9352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A2129B43-7897-4D57-B0FC-5058BB10D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9007" y="1768788"/>
            <a:ext cx="1944793" cy="25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4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1984</Words>
  <Application>Microsoft Office PowerPoint</Application>
  <PresentationFormat>宽屏</PresentationFormat>
  <Paragraphs>125</Paragraphs>
  <Slides>21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等线</vt:lpstr>
      <vt:lpstr>等线 Light</vt:lpstr>
      <vt:lpstr>仿宋</vt:lpstr>
      <vt:lpstr>华文楷体</vt:lpstr>
      <vt:lpstr>楷体</vt:lpstr>
      <vt:lpstr>宋体</vt:lpstr>
      <vt:lpstr>微软雅黑</vt:lpstr>
      <vt:lpstr>Arial</vt:lpstr>
      <vt:lpstr>Cambria Math</vt:lpstr>
      <vt:lpstr>Times New Roman</vt:lpstr>
      <vt:lpstr>Office 主题​​</vt:lpstr>
      <vt:lpstr>Equation.KSEE3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旭东</dc:creator>
  <cp:lastModifiedBy>1147818206@qq.com</cp:lastModifiedBy>
  <cp:revision>49</cp:revision>
  <dcterms:created xsi:type="dcterms:W3CDTF">2021-10-08T01:39:12Z</dcterms:created>
  <dcterms:modified xsi:type="dcterms:W3CDTF">2022-09-27T13:31:56Z</dcterms:modified>
</cp:coreProperties>
</file>